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70" r:id="rId3"/>
    <p:sldId id="275" r:id="rId4"/>
    <p:sldId id="271" r:id="rId5"/>
    <p:sldId id="278" r:id="rId6"/>
    <p:sldId id="298" r:id="rId7"/>
    <p:sldId id="293" r:id="rId8"/>
    <p:sldId id="273" r:id="rId9"/>
    <p:sldId id="295" r:id="rId10"/>
    <p:sldId id="296" r:id="rId11"/>
    <p:sldId id="297" r:id="rId12"/>
    <p:sldId id="290" r:id="rId13"/>
    <p:sldId id="294" r:id="rId14"/>
    <p:sldId id="283" r:id="rId15"/>
    <p:sldId id="266" r:id="rId16"/>
    <p:sldId id="279" r:id="rId17"/>
    <p:sldId id="267" r:id="rId18"/>
    <p:sldId id="284" r:id="rId19"/>
    <p:sldId id="285" r:id="rId20"/>
    <p:sldId id="286" r:id="rId21"/>
    <p:sldId id="292" r:id="rId22"/>
    <p:sldId id="276" r:id="rId23"/>
    <p:sldId id="299" r:id="rId24"/>
    <p:sldId id="269" r:id="rId25"/>
  </p:sldIdLst>
  <p:sldSz cx="9906000" cy="6858000" type="A4"/>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3">
          <p15:clr>
            <a:srgbClr val="A4A3A4"/>
          </p15:clr>
        </p15:guide>
        <p15:guide id="2" pos="5976">
          <p15:clr>
            <a:srgbClr val="A4A3A4"/>
          </p15:clr>
        </p15:guide>
        <p15:guide id="3" orient="horz" pos="79">
          <p15:clr>
            <a:srgbClr val="A4A3A4"/>
          </p15:clr>
        </p15:guide>
        <p15:guide id="4" pos="5975">
          <p15:clr>
            <a:srgbClr val="A4A3A4"/>
          </p15:clr>
        </p15:guide>
        <p15:guide id="5" orient="horz" pos="3416">
          <p15:clr>
            <a:srgbClr val="A4A3A4"/>
          </p15:clr>
        </p15:guide>
        <p15:guide id="6" orient="horz" pos="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8B"/>
    <a:srgbClr val="FF6D6D"/>
    <a:srgbClr val="57FFA3"/>
    <a:srgbClr val="8EFCA8"/>
    <a:srgbClr val="DDFFEC"/>
    <a:srgbClr val="0084C2"/>
    <a:srgbClr val="FFFFFF"/>
    <a:srgbClr val="59595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269" autoAdjust="0"/>
  </p:normalViewPr>
  <p:slideViewPr>
    <p:cSldViewPr snapToGrid="0" snapToObjects="1">
      <p:cViewPr varScale="1">
        <p:scale>
          <a:sx n="77" d="100"/>
          <a:sy n="77" d="100"/>
        </p:scale>
        <p:origin x="1044" y="78"/>
      </p:cViewPr>
      <p:guideLst>
        <p:guide orient="horz" pos="1093"/>
        <p:guide pos="5976"/>
        <p:guide orient="horz" pos="79"/>
        <p:guide pos="5975"/>
        <p:guide orient="horz" pos="3416"/>
        <p:guide orient="horz" pos="9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4750F1F-520D-4A70-BABA-B52A6DE468B6}" type="datetimeFigureOut">
              <a:rPr lang="en-GB" smtClean="0"/>
              <a:t>15/01/2017</a:t>
            </a:fld>
            <a:endParaRPr lang="en-GB"/>
          </a:p>
        </p:txBody>
      </p:sp>
      <p:sp>
        <p:nvSpPr>
          <p:cNvPr id="4" name="Slide Image Placeholder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3300DCA-7990-423C-BD28-8700F8E40BFB}" type="slidenum">
              <a:rPr lang="en-GB" smtClean="0"/>
              <a:t>‹#›</a:t>
            </a:fld>
            <a:endParaRPr lang="en-GB"/>
          </a:p>
        </p:txBody>
      </p:sp>
    </p:spTree>
    <p:extLst>
      <p:ext uri="{BB962C8B-B14F-4D97-AF65-F5344CB8AC3E}">
        <p14:creationId xmlns:p14="http://schemas.microsoft.com/office/powerpoint/2010/main" val="112381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Close to heart, brief background, role of expert, holistic</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a:t>
            </a:fld>
            <a:endParaRPr lang="en-GB"/>
          </a:p>
        </p:txBody>
      </p:sp>
    </p:spTree>
    <p:extLst>
      <p:ext uri="{BB962C8B-B14F-4D97-AF65-F5344CB8AC3E}">
        <p14:creationId xmlns:p14="http://schemas.microsoft.com/office/powerpoint/2010/main" val="173243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11</a:t>
            </a:fld>
            <a:endParaRPr lang="en-GB"/>
          </a:p>
        </p:txBody>
      </p:sp>
    </p:spTree>
    <p:extLst>
      <p:ext uri="{BB962C8B-B14F-4D97-AF65-F5344CB8AC3E}">
        <p14:creationId xmlns:p14="http://schemas.microsoft.com/office/powerpoint/2010/main" val="298341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Spend a minute</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12</a:t>
            </a:fld>
            <a:endParaRPr lang="en-GB"/>
          </a:p>
        </p:txBody>
      </p:sp>
    </p:spTree>
    <p:extLst>
      <p:ext uri="{BB962C8B-B14F-4D97-AF65-F5344CB8AC3E}">
        <p14:creationId xmlns:p14="http://schemas.microsoft.com/office/powerpoint/2010/main" val="127718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 capita*4, research anyone can do</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14</a:t>
            </a:fld>
            <a:endParaRPr lang="en-GB"/>
          </a:p>
        </p:txBody>
      </p:sp>
    </p:spTree>
    <p:extLst>
      <p:ext uri="{BB962C8B-B14F-4D97-AF65-F5344CB8AC3E}">
        <p14:creationId xmlns:p14="http://schemas.microsoft.com/office/powerpoint/2010/main" val="210185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 extreme than </a:t>
            </a:r>
            <a:r>
              <a:rPr lang="en-GB" dirty="0" err="1" smtClean="0"/>
              <a:t>Cowspiracy</a:t>
            </a:r>
            <a:r>
              <a:rPr lang="en-GB" dirty="0" smtClean="0"/>
              <a:t>!, lot of uncertainty but ranking</a:t>
            </a:r>
            <a:r>
              <a:rPr lang="en-GB" baseline="0" dirty="0" smtClean="0"/>
              <a:t> is clear, note optimisation of chicken and pork – no freedom to roam and short lives!</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15</a:t>
            </a:fld>
            <a:endParaRPr lang="en-GB"/>
          </a:p>
        </p:txBody>
      </p:sp>
    </p:spTree>
    <p:extLst>
      <p:ext uri="{BB962C8B-B14F-4D97-AF65-F5344CB8AC3E}">
        <p14:creationId xmlns:p14="http://schemas.microsoft.com/office/powerpoint/2010/main" val="261854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Eating healthily</a:t>
            </a:r>
            <a:r>
              <a:rPr lang="en-GB" baseline="0" dirty="0" smtClean="0"/>
              <a:t> is helpful but not enough</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17</a:t>
            </a:fld>
            <a:endParaRPr lang="en-GB"/>
          </a:p>
        </p:txBody>
      </p:sp>
    </p:spTree>
    <p:extLst>
      <p:ext uri="{BB962C8B-B14F-4D97-AF65-F5344CB8AC3E}">
        <p14:creationId xmlns:p14="http://schemas.microsoft.com/office/powerpoint/2010/main" val="155149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18</a:t>
            </a:fld>
            <a:endParaRPr lang="en-GB"/>
          </a:p>
        </p:txBody>
      </p:sp>
    </p:spTree>
    <p:extLst>
      <p:ext uri="{BB962C8B-B14F-4D97-AF65-F5344CB8AC3E}">
        <p14:creationId xmlns:p14="http://schemas.microsoft.com/office/powerpoint/2010/main" val="345521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emphasis is on power stations … impact limited!</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19</a:t>
            </a:fld>
            <a:endParaRPr lang="en-GB"/>
          </a:p>
        </p:txBody>
      </p:sp>
    </p:spTree>
    <p:extLst>
      <p:ext uri="{BB962C8B-B14F-4D97-AF65-F5344CB8AC3E}">
        <p14:creationId xmlns:p14="http://schemas.microsoft.com/office/powerpoint/2010/main" val="2049126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 on …few %, </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20</a:t>
            </a:fld>
            <a:endParaRPr lang="en-GB"/>
          </a:p>
        </p:txBody>
      </p:sp>
    </p:spTree>
    <p:extLst>
      <p:ext uri="{BB962C8B-B14F-4D97-AF65-F5344CB8AC3E}">
        <p14:creationId xmlns:p14="http://schemas.microsoft.com/office/powerpoint/2010/main" val="2209749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Marianne</a:t>
            </a:r>
            <a:r>
              <a:rPr lang="en-GB" baseline="0" dirty="0" smtClean="0"/>
              <a:t> Williamson</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22</a:t>
            </a:fld>
            <a:endParaRPr lang="en-GB"/>
          </a:p>
        </p:txBody>
      </p:sp>
    </p:spTree>
    <p:extLst>
      <p:ext uri="{BB962C8B-B14F-4D97-AF65-F5344CB8AC3E}">
        <p14:creationId xmlns:p14="http://schemas.microsoft.com/office/powerpoint/2010/main" val="334295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“energy use” loose language</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3</a:t>
            </a:fld>
            <a:endParaRPr lang="en-GB"/>
          </a:p>
        </p:txBody>
      </p:sp>
    </p:spTree>
    <p:extLst>
      <p:ext uri="{BB962C8B-B14F-4D97-AF65-F5344CB8AC3E}">
        <p14:creationId xmlns:p14="http://schemas.microsoft.com/office/powerpoint/2010/main" val="152574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causing this?</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4</a:t>
            </a:fld>
            <a:endParaRPr lang="en-GB"/>
          </a:p>
        </p:txBody>
      </p:sp>
    </p:spTree>
    <p:extLst>
      <p:ext uri="{BB962C8B-B14F-4D97-AF65-F5344CB8AC3E}">
        <p14:creationId xmlns:p14="http://schemas.microsoft.com/office/powerpoint/2010/main" val="43025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David King – already have dangerous climate change, UN Summit COP21</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5</a:t>
            </a:fld>
            <a:endParaRPr lang="en-GB"/>
          </a:p>
        </p:txBody>
      </p:sp>
    </p:spTree>
    <p:extLst>
      <p:ext uri="{BB962C8B-B14F-4D97-AF65-F5344CB8AC3E}">
        <p14:creationId xmlns:p14="http://schemas.microsoft.com/office/powerpoint/2010/main" val="370353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CO2e</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6</a:t>
            </a:fld>
            <a:endParaRPr lang="en-GB"/>
          </a:p>
        </p:txBody>
      </p:sp>
    </p:spTree>
    <p:extLst>
      <p:ext uri="{BB962C8B-B14F-4D97-AF65-F5344CB8AC3E}">
        <p14:creationId xmlns:p14="http://schemas.microsoft.com/office/powerpoint/2010/main" val="412938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Role of CCC, carbon budgets, CCC website, beg of July, concept of budget</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7</a:t>
            </a:fld>
            <a:endParaRPr lang="en-GB"/>
          </a:p>
        </p:txBody>
      </p:sp>
    </p:spTree>
    <p:extLst>
      <p:ext uri="{BB962C8B-B14F-4D97-AF65-F5344CB8AC3E}">
        <p14:creationId xmlns:p14="http://schemas.microsoft.com/office/powerpoint/2010/main" val="47558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Weasel words, paraphrase, outsource, </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8</a:t>
            </a:fld>
            <a:endParaRPr lang="en-GB"/>
          </a:p>
        </p:txBody>
      </p:sp>
    </p:spTree>
    <p:extLst>
      <p:ext uri="{BB962C8B-B14F-4D97-AF65-F5344CB8AC3E}">
        <p14:creationId xmlns:p14="http://schemas.microsoft.com/office/powerpoint/2010/main" val="92096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David Mackay Energy Map, </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9</a:t>
            </a:fld>
            <a:endParaRPr lang="en-GB"/>
          </a:p>
        </p:txBody>
      </p:sp>
    </p:spTree>
    <p:extLst>
      <p:ext uri="{BB962C8B-B14F-4D97-AF65-F5344CB8AC3E}">
        <p14:creationId xmlns:p14="http://schemas.microsoft.com/office/powerpoint/2010/main" val="73365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location</a:t>
            </a:r>
            <a:endParaRPr lang="en-GB" dirty="0"/>
          </a:p>
        </p:txBody>
      </p:sp>
      <p:sp>
        <p:nvSpPr>
          <p:cNvPr id="4" name="Slide Number Placeholder 3"/>
          <p:cNvSpPr>
            <a:spLocks noGrp="1"/>
          </p:cNvSpPr>
          <p:nvPr>
            <p:ph type="sldNum" sz="quarter" idx="10"/>
          </p:nvPr>
        </p:nvSpPr>
        <p:spPr/>
        <p:txBody>
          <a:bodyPr/>
          <a:lstStyle/>
          <a:p>
            <a:fld id="{03300DCA-7990-423C-BD28-8700F8E40BFB}" type="slidenum">
              <a:rPr lang="en-GB" smtClean="0"/>
              <a:t>10</a:t>
            </a:fld>
            <a:endParaRPr lang="en-GB"/>
          </a:p>
        </p:txBody>
      </p:sp>
    </p:spTree>
    <p:extLst>
      <p:ext uri="{BB962C8B-B14F-4D97-AF65-F5344CB8AC3E}">
        <p14:creationId xmlns:p14="http://schemas.microsoft.com/office/powerpoint/2010/main" val="8460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Text Placeholder 4"/>
          <p:cNvSpPr>
            <a:spLocks noGrp="1"/>
          </p:cNvSpPr>
          <p:nvPr>
            <p:ph type="body" sz="quarter" idx="10" hasCustomPrompt="1"/>
          </p:nvPr>
        </p:nvSpPr>
        <p:spPr>
          <a:xfrm>
            <a:off x="1250950" y="2425069"/>
            <a:ext cx="6814748" cy="647700"/>
          </a:xfrm>
          <a:prstGeom prst="rect">
            <a:avLst/>
          </a:prstGeom>
        </p:spPr>
        <p:txBody>
          <a:bodyPr wrap="square" anchor="ctr" anchorCtr="0">
            <a:noAutofit/>
          </a:bodyPr>
          <a:lstStyle>
            <a:lvl1pPr marL="0" indent="0">
              <a:buNone/>
              <a:defRPr sz="3600" b="1" baseline="0">
                <a:solidFill>
                  <a:schemeClr val="tx2"/>
                </a:solidFill>
              </a:defRPr>
            </a:lvl1pPr>
          </a:lstStyle>
          <a:p>
            <a:pPr lvl="0"/>
            <a:r>
              <a:rPr lang="en-GB" dirty="0" smtClean="0"/>
              <a:t>&lt;&lt; Insert title &gt;&gt;</a:t>
            </a:r>
            <a:endParaRPr lang="en-GB" dirty="0"/>
          </a:p>
        </p:txBody>
      </p:sp>
      <p:sp>
        <p:nvSpPr>
          <p:cNvPr id="18" name="Text Placeholder 6"/>
          <p:cNvSpPr>
            <a:spLocks noGrp="1"/>
          </p:cNvSpPr>
          <p:nvPr>
            <p:ph type="body" sz="quarter" idx="11" hasCustomPrompt="1"/>
          </p:nvPr>
        </p:nvSpPr>
        <p:spPr>
          <a:xfrm>
            <a:off x="1250950" y="3108620"/>
            <a:ext cx="6814748" cy="604334"/>
          </a:xfrm>
          <a:prstGeom prst="rect">
            <a:avLst/>
          </a:prstGeom>
        </p:spPr>
        <p:txBody>
          <a:bodyPr wrap="square">
            <a:noAutofit/>
          </a:bodyPr>
          <a:lstStyle>
            <a:lvl1pPr marL="0" indent="0">
              <a:buNone/>
              <a:defRPr sz="2000" b="0" baseline="0">
                <a:solidFill>
                  <a:srgbClr val="0084C2"/>
                </a:solidFill>
              </a:defRPr>
            </a:lvl1pPr>
          </a:lstStyle>
          <a:p>
            <a:pPr lvl="0"/>
            <a:r>
              <a:rPr lang="en-GB" dirty="0" smtClean="0"/>
              <a:t>&lt;&lt; Insert longer description &gt;&gt;</a:t>
            </a:r>
            <a:endParaRPr lang="en-GB" dirty="0"/>
          </a:p>
        </p:txBody>
      </p:sp>
      <p:sp>
        <p:nvSpPr>
          <p:cNvPr id="6" name="Text Placeholder 5"/>
          <p:cNvSpPr>
            <a:spLocks noGrp="1"/>
          </p:cNvSpPr>
          <p:nvPr>
            <p:ph type="body" sz="quarter" idx="13" hasCustomPrompt="1"/>
          </p:nvPr>
        </p:nvSpPr>
        <p:spPr>
          <a:xfrm>
            <a:off x="2016000" y="4150800"/>
            <a:ext cx="6048000" cy="252000"/>
          </a:xfrm>
          <a:prstGeom prst="rect">
            <a:avLst/>
          </a:prstGeom>
        </p:spPr>
        <p:txBody>
          <a:bodyPr lIns="0" rIns="0" anchor="ctr" anchorCtr="0">
            <a:noAutofit/>
          </a:bodyPr>
          <a:lstStyle>
            <a:lvl1pPr marL="0" indent="0">
              <a:buNone/>
              <a:defRPr sz="1400" baseline="0">
                <a:solidFill>
                  <a:schemeClr val="tx1">
                    <a:lumMod val="65000"/>
                    <a:lumOff val="35000"/>
                  </a:schemeClr>
                </a:solidFill>
              </a:defRPr>
            </a:lvl1pPr>
          </a:lstStyle>
          <a:p>
            <a:pPr lvl="0"/>
            <a:r>
              <a:rPr lang="en-GB" dirty="0" smtClean="0"/>
              <a:t>&lt;&lt; Insert date as DD </a:t>
            </a:r>
            <a:r>
              <a:rPr lang="en-GB" dirty="0" err="1" smtClean="0"/>
              <a:t>Mmm</a:t>
            </a:r>
            <a:r>
              <a:rPr lang="en-GB" dirty="0" smtClean="0"/>
              <a:t> YYYY &gt;&gt;</a:t>
            </a:r>
            <a:endParaRPr lang="en-GB" dirty="0"/>
          </a:p>
        </p:txBody>
      </p:sp>
    </p:spTree>
    <p:extLst>
      <p:ext uri="{BB962C8B-B14F-4D97-AF65-F5344CB8AC3E}">
        <p14:creationId xmlns:p14="http://schemas.microsoft.com/office/powerpoint/2010/main" val="45700357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ingle Column Slide (No Header)">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414338" y="1412875"/>
            <a:ext cx="9069387" cy="4886325"/>
          </a:xfrm>
        </p:spPr>
        <p:txBody>
          <a:bodyPr lIns="0" rIns="0"/>
          <a:lstStyle>
            <a:lvl4pPr>
              <a:defRPr/>
            </a:lvl4pPr>
            <a:lvl7pPr marL="2743132" indent="0">
              <a:buNone/>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1"/>
          <p:cNvSpPr>
            <a:spLocks noGrp="1"/>
          </p:cNvSpPr>
          <p:nvPr>
            <p:ph type="title" hasCustomPrompt="1"/>
          </p:nvPr>
        </p:nvSpPr>
        <p:spPr>
          <a:xfrm>
            <a:off x="414339" y="285062"/>
            <a:ext cx="7409820" cy="432000"/>
          </a:xfrm>
        </p:spPr>
        <p:txBody>
          <a:bodyPr>
            <a:noAutofit/>
          </a:bodyPr>
          <a:lstStyle>
            <a:lvl1pPr>
              <a:defRPr sz="3000" baseline="0"/>
            </a:lvl1pPr>
          </a:lstStyle>
          <a:p>
            <a:r>
              <a:rPr lang="en-US" dirty="0" smtClean="0"/>
              <a:t>&lt;&lt; Insert Slide Title (Calibri size 30) &gt;&gt;</a:t>
            </a:r>
            <a:endParaRPr lang="en-GB" dirty="0"/>
          </a:p>
        </p:txBody>
      </p:sp>
    </p:spTree>
    <p:extLst>
      <p:ext uri="{BB962C8B-B14F-4D97-AF65-F5344CB8AC3E}">
        <p14:creationId xmlns:p14="http://schemas.microsoft.com/office/powerpoint/2010/main" val="76488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339" y="285062"/>
            <a:ext cx="7409820" cy="432000"/>
          </a:xfrm>
        </p:spPr>
        <p:txBody>
          <a:bodyPr>
            <a:noAutofit/>
          </a:bodyPr>
          <a:lstStyle>
            <a:lvl1pPr>
              <a:defRPr sz="3000" baseline="0"/>
            </a:lvl1pPr>
          </a:lstStyle>
          <a:p>
            <a:r>
              <a:rPr lang="en-US" dirty="0" smtClean="0"/>
              <a:t>&lt;&lt; Insert Agenda Title (Calibri size 30) &gt;&gt;</a:t>
            </a:r>
            <a:endParaRPr lang="en-GB" dirty="0"/>
          </a:p>
        </p:txBody>
      </p:sp>
      <p:sp>
        <p:nvSpPr>
          <p:cNvPr id="4" name="Content Placeholder 6"/>
          <p:cNvSpPr>
            <a:spLocks noGrp="1"/>
          </p:cNvSpPr>
          <p:nvPr>
            <p:ph sz="quarter" idx="16" hasCustomPrompt="1"/>
          </p:nvPr>
        </p:nvSpPr>
        <p:spPr>
          <a:xfrm>
            <a:off x="414339" y="1268083"/>
            <a:ext cx="9069385" cy="5031724"/>
          </a:xfrm>
          <a:prstGeom prst="rect">
            <a:avLst/>
          </a:prstGeom>
        </p:spPr>
        <p:txBody>
          <a:bodyPr lIns="0" rIns="0">
            <a:noAutofit/>
          </a:bodyPr>
          <a:lstStyle>
            <a:lvl1pPr marL="361950" indent="-361950">
              <a:spcBef>
                <a:spcPts val="1800"/>
              </a:spcBef>
              <a:buClr>
                <a:schemeClr val="tx2"/>
              </a:buClr>
              <a:buFont typeface="Wingdings 3" panose="05040102010807070707" pitchFamily="18" charset="2"/>
              <a:buChar char=""/>
              <a:defRPr sz="2000" b="1">
                <a:solidFill>
                  <a:schemeClr val="tx2"/>
                </a:solidFill>
              </a:defRPr>
            </a:lvl1pPr>
            <a:lvl2pPr marL="715963" indent="-266700">
              <a:buFont typeface="Calibri" panose="020F0502020204030204" pitchFamily="34" charset="0"/>
              <a:buChar char="‒"/>
              <a:defRPr sz="1400" baseline="0"/>
            </a:lvl2pPr>
            <a:lvl3pPr marL="715963" indent="-174625">
              <a:buFont typeface="Calibri" panose="020F0502020204030204" pitchFamily="34" charset="0"/>
              <a:buChar char="‐"/>
              <a:defRPr sz="1100"/>
            </a:lvl3pPr>
          </a:lstStyle>
          <a:p>
            <a:pPr lvl="0"/>
            <a:r>
              <a:rPr lang="en-US" dirty="0" smtClean="0"/>
              <a:t>Agenda item 1</a:t>
            </a:r>
          </a:p>
          <a:p>
            <a:pPr lvl="1"/>
            <a:r>
              <a:rPr lang="en-US" dirty="0" smtClean="0"/>
              <a:t>Sub header</a:t>
            </a:r>
          </a:p>
          <a:p>
            <a:pPr lvl="0"/>
            <a:r>
              <a:rPr lang="en-US" dirty="0" smtClean="0"/>
              <a:t>Agenda item 2</a:t>
            </a:r>
          </a:p>
          <a:p>
            <a:pPr lvl="0"/>
            <a:r>
              <a:rPr lang="en-US" dirty="0" smtClean="0"/>
              <a:t>Agenda item 3</a:t>
            </a:r>
          </a:p>
          <a:p>
            <a:pPr lvl="0"/>
            <a:r>
              <a:rPr lang="en-US" dirty="0" smtClean="0"/>
              <a:t>Agenda item 4</a:t>
            </a:r>
          </a:p>
          <a:p>
            <a:pPr lvl="0"/>
            <a:r>
              <a:rPr lang="en-US" dirty="0" smtClean="0"/>
              <a:t>Agenda item 5</a:t>
            </a:r>
          </a:p>
        </p:txBody>
      </p:sp>
    </p:spTree>
    <p:extLst>
      <p:ext uri="{BB962C8B-B14F-4D97-AF65-F5344CB8AC3E}">
        <p14:creationId xmlns:p14="http://schemas.microsoft.com/office/powerpoint/2010/main" val="288594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wo Column Slide (No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&lt;&lt; Insert Slide Title (Calibri size 30) &gt;&gt;</a:t>
            </a:r>
            <a:endParaRPr lang="en-GB" dirty="0"/>
          </a:p>
        </p:txBody>
      </p:sp>
      <p:sp>
        <p:nvSpPr>
          <p:cNvPr id="5" name="Text Placeholder 2"/>
          <p:cNvSpPr>
            <a:spLocks noGrp="1"/>
          </p:cNvSpPr>
          <p:nvPr>
            <p:ph type="body" sz="quarter" idx="17"/>
          </p:nvPr>
        </p:nvSpPr>
        <p:spPr>
          <a:xfrm>
            <a:off x="414339" y="1412875"/>
            <a:ext cx="4407828" cy="4886325"/>
          </a:xfrm>
        </p:spPr>
        <p:txBody>
          <a:bodyPr lIns="0" rIns="0"/>
          <a:lstStyle>
            <a:lvl4pPr>
              <a:defRPr/>
            </a:lvl4pPr>
            <a:lvl7pPr marL="2743132" indent="0">
              <a:buNone/>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2"/>
          <p:cNvSpPr>
            <a:spLocks noGrp="1"/>
          </p:cNvSpPr>
          <p:nvPr>
            <p:ph type="body" sz="quarter" idx="18"/>
          </p:nvPr>
        </p:nvSpPr>
        <p:spPr>
          <a:xfrm>
            <a:off x="5079072" y="1412875"/>
            <a:ext cx="4407828" cy="4886325"/>
          </a:xfrm>
        </p:spPr>
        <p:txBody>
          <a:bodyPr lIns="0" rIns="0"/>
          <a:lstStyle>
            <a:lvl4pPr>
              <a:defRPr/>
            </a:lvl4pPr>
            <a:lvl7pPr marL="2743132" indent="0">
              <a:buNone/>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0746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7863" y="2786634"/>
            <a:ext cx="2217133" cy="540000"/>
          </a:xfrm>
          <a:prstGeom prst="rect">
            <a:avLst/>
          </a:prstGeom>
        </p:spPr>
      </p:pic>
      <p:sp>
        <p:nvSpPr>
          <p:cNvPr id="3" name="TextBox 2"/>
          <p:cNvSpPr txBox="1"/>
          <p:nvPr userDrawn="1"/>
        </p:nvSpPr>
        <p:spPr>
          <a:xfrm>
            <a:off x="621102" y="4221088"/>
            <a:ext cx="8643667" cy="1569660"/>
          </a:xfrm>
          <a:prstGeom prst="rect">
            <a:avLst/>
          </a:prstGeom>
          <a:noFill/>
        </p:spPr>
        <p:txBody>
          <a:bodyPr wrap="square" rtlCol="0">
            <a:spAutoFit/>
          </a:bodyPr>
          <a:lstStyle/>
          <a:p>
            <a:pPr marL="0" indent="0" algn="just" eaLnBrk="1" hangingPunct="1">
              <a:lnSpc>
                <a:spcPct val="100000"/>
              </a:lnSpc>
              <a:spcBef>
                <a:spcPts val="1200"/>
              </a:spcBef>
              <a:buNone/>
            </a:pPr>
            <a:r>
              <a:rPr lang="en-GB" sz="1200" dirty="0" smtClean="0">
                <a:solidFill>
                  <a:schemeClr val="bg1">
                    <a:lumMod val="50000"/>
                  </a:schemeClr>
                </a:solidFill>
                <a:latin typeface="Calibri" pitchFamily="34" charset="0"/>
                <a:cs typeface="Calibri" pitchFamily="34" charset="0"/>
              </a:rPr>
              <a:t>This document: (a) is proprietary and confidential to Baringa Partners LLP (“Baringa”) and should not be disclosed without our consent; (b) is subject to contract and shall not form part of any contract nor constitute an offer capable of acceptance or an acceptance; (c) excludes all conditions and warranties whether express or implied by statute, law or otherwise; (d) places no responsibility on Baringa for any inaccuracy or error herein as a result of following instructions and information provided by the requesting party; (e) places no responsibility for accuracy and completeness on Baringa for any comments on, or opinions regarding the functional and technical capabilities of any software or other products mentioned where based on information provided by the product vendors; and (f) may be withdrawn by Baringa upon written notice. Where specific Baringa clients are mentioned by name, please do not contact them without our prior written approval.</a:t>
            </a:r>
          </a:p>
        </p:txBody>
      </p:sp>
    </p:spTree>
    <p:extLst>
      <p:ext uri="{BB962C8B-B14F-4D97-AF65-F5344CB8AC3E}">
        <p14:creationId xmlns:p14="http://schemas.microsoft.com/office/powerpoint/2010/main" val="67065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339" y="285062"/>
            <a:ext cx="7409820" cy="432000"/>
          </a:xfrm>
          <a:prstGeom prst="rect">
            <a:avLst/>
          </a:prstGeom>
        </p:spPr>
        <p:txBody>
          <a:bodyPr vert="horz" wrap="square" lIns="0" tIns="45720" rIns="0" bIns="45720" rtlCol="0" anchor="ctr">
            <a:noAutofit/>
          </a:bodyPr>
          <a:lstStyle/>
          <a:p>
            <a:r>
              <a:rPr lang="en-US" smtClean="0"/>
              <a:t>Click to edit Master title style</a:t>
            </a:r>
            <a:endParaRPr lang="en-GB" dirty="0"/>
          </a:p>
        </p:txBody>
      </p:sp>
      <p:sp>
        <p:nvSpPr>
          <p:cNvPr id="9" name="Text Box 10"/>
          <p:cNvSpPr txBox="1">
            <a:spLocks noChangeArrowheads="1"/>
          </p:cNvSpPr>
          <p:nvPr/>
        </p:nvSpPr>
        <p:spPr bwMode="auto">
          <a:xfrm>
            <a:off x="8509247" y="6476999"/>
            <a:ext cx="974477" cy="200055"/>
          </a:xfrm>
          <a:prstGeom prst="rect">
            <a:avLst/>
          </a:prstGeom>
          <a:noFill/>
          <a:ln w="9525">
            <a:noFill/>
            <a:miter lim="800000"/>
            <a:headEnd/>
            <a:tailEnd/>
          </a:ln>
        </p:spPr>
        <p:txBody>
          <a:bodyPr wrap="square" lIns="0" rIns="0" anchor="ctr" anchorCtr="0">
            <a:spAutoFit/>
          </a:bodyPr>
          <a:lstStyle/>
          <a:p>
            <a:pPr algn="r">
              <a:defRPr/>
            </a:pPr>
            <a:fld id="{51E99C3C-44C7-439F-8624-A5637F2A815E}" type="slidenum">
              <a:rPr lang="en-US" sz="700" smtClean="0">
                <a:solidFill>
                  <a:srgbClr val="4D4D4D"/>
                </a:solidFill>
                <a:latin typeface="+mn-lt"/>
              </a:rPr>
              <a:pPr algn="r">
                <a:defRPr/>
              </a:pPr>
              <a:t>‹#›</a:t>
            </a:fld>
            <a:endParaRPr lang="en-US" sz="700" dirty="0" smtClean="0">
              <a:solidFill>
                <a:srgbClr val="4D4D4D"/>
              </a:solidFill>
              <a:latin typeface="+mn-lt"/>
            </a:endParaRPr>
          </a:p>
        </p:txBody>
      </p:sp>
      <p:sp>
        <p:nvSpPr>
          <p:cNvPr id="5" name="Text Placeholder 4"/>
          <p:cNvSpPr>
            <a:spLocks noGrp="1"/>
          </p:cNvSpPr>
          <p:nvPr>
            <p:ph type="body" idx="1"/>
          </p:nvPr>
        </p:nvSpPr>
        <p:spPr>
          <a:xfrm>
            <a:off x="414339" y="1414800"/>
            <a:ext cx="9068400" cy="4888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99742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1" r:id="rId4"/>
    <p:sldLayoutId id="2147483651" r:id="rId5"/>
  </p:sldLayoutIdLst>
  <p:txStyles>
    <p:title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p:titleStyle>
    <p:bodyStyle>
      <a:lvl1pPr marL="361950" indent="-361950" algn="l" defTabSz="914377" rtl="0" eaLnBrk="1" latinLnBrk="0" hangingPunct="1">
        <a:lnSpc>
          <a:spcPct val="90000"/>
        </a:lnSpc>
        <a:spcBef>
          <a:spcPts val="600"/>
        </a:spcBef>
        <a:buClr>
          <a:schemeClr val="tx2"/>
        </a:buClr>
        <a:buFont typeface="Wingdings 3" panose="05040102010807070707" pitchFamily="18" charset="2"/>
        <a:buChar char=""/>
        <a:defRPr sz="1800" kern="1200">
          <a:solidFill>
            <a:schemeClr val="tx1"/>
          </a:solidFill>
          <a:latin typeface="+mn-lt"/>
          <a:ea typeface="+mn-ea"/>
          <a:cs typeface="+mn-cs"/>
        </a:defRPr>
      </a:lvl1pPr>
      <a:lvl2pPr marL="801688" indent="-266700" algn="l" defTabSz="914377" rtl="0" eaLnBrk="1" latinLnBrk="0" hangingPunct="1">
        <a:lnSpc>
          <a:spcPct val="90000"/>
        </a:lnSpc>
        <a:spcBef>
          <a:spcPts val="400"/>
        </a:spcBef>
        <a:buFont typeface="Calibri" panose="020F0502020204030204" pitchFamily="34" charset="0"/>
        <a:buChar char="‒"/>
        <a:defRPr sz="1600" kern="1200">
          <a:solidFill>
            <a:schemeClr val="tx1"/>
          </a:solidFill>
          <a:latin typeface="+mn-lt"/>
          <a:ea typeface="+mn-ea"/>
          <a:cs typeface="+mn-cs"/>
        </a:defRPr>
      </a:lvl2pPr>
      <a:lvl3pPr marL="1165225" indent="-182563" algn="l" defTabSz="914377" rtl="0" eaLnBrk="1" latinLnBrk="0" hangingPunct="1">
        <a:lnSpc>
          <a:spcPct val="90000"/>
        </a:lnSpc>
        <a:spcBef>
          <a:spcPts val="400"/>
        </a:spcBef>
        <a:buFont typeface="Calibri" panose="020F0502020204030204" pitchFamily="34" charset="0"/>
        <a:buChar char="‐"/>
        <a:defRPr sz="1400" kern="1200">
          <a:solidFill>
            <a:schemeClr val="tx1"/>
          </a:solidFill>
          <a:latin typeface="+mn-lt"/>
          <a:ea typeface="+mn-ea"/>
          <a:cs typeface="+mn-cs"/>
        </a:defRPr>
      </a:lvl3pPr>
      <a:lvl4pPr marL="1612900" indent="-266700" algn="l" defTabSz="914377" rtl="0" eaLnBrk="1" latinLnBrk="0" hangingPunct="1">
        <a:lnSpc>
          <a:spcPct val="90000"/>
        </a:lnSpc>
        <a:spcBef>
          <a:spcPts val="400"/>
        </a:spcBef>
        <a:buFont typeface="Arial" panose="020B0604020202020204" pitchFamily="34" charset="0"/>
        <a:buChar char="•"/>
        <a:defRPr sz="1400" kern="1200" baseline="0">
          <a:solidFill>
            <a:schemeClr val="tx1"/>
          </a:solidFill>
          <a:latin typeface="+mn-lt"/>
          <a:ea typeface="+mn-ea"/>
          <a:cs typeface="+mn-cs"/>
        </a:defRPr>
      </a:lvl4pPr>
      <a:lvl5pPr marL="1165225" indent="-182563" algn="l" defTabSz="914377" rtl="0" eaLnBrk="1" latinLnBrk="0" hangingPunct="1">
        <a:lnSpc>
          <a:spcPct val="90000"/>
        </a:lnSpc>
        <a:spcBef>
          <a:spcPts val="400"/>
        </a:spcBef>
        <a:buFont typeface="Arial" panose="020B0604020202020204" pitchFamily="34" charset="0"/>
        <a:buChar char="•"/>
        <a:defRPr sz="1100" kern="1200">
          <a:solidFill>
            <a:schemeClr val="tx1"/>
          </a:solidFill>
          <a:latin typeface="+mn-lt"/>
          <a:ea typeface="+mn-ea"/>
          <a:cs typeface="+mn-cs"/>
        </a:defRPr>
      </a:lvl5pPr>
      <a:lvl6pPr marL="1612900" indent="-266700"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javeriver.net/wp-content/uploads/2014/09/earth-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3924" y="1347131"/>
            <a:ext cx="4549776" cy="454977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p:nvPr>
        </p:nvSpPr>
        <p:spPr>
          <a:xfrm>
            <a:off x="1250949" y="546933"/>
            <a:ext cx="7055923" cy="647700"/>
          </a:xfrm>
        </p:spPr>
        <p:txBody>
          <a:bodyPr lIns="0" rIns="0"/>
          <a:lstStyle/>
          <a:p>
            <a:r>
              <a:rPr lang="en-GB" dirty="0" smtClean="0"/>
              <a:t>How do </a:t>
            </a:r>
            <a:r>
              <a:rPr lang="en-GB" i="1" dirty="0" smtClean="0">
                <a:solidFill>
                  <a:srgbClr val="FF0000"/>
                </a:solidFill>
              </a:rPr>
              <a:t>WE</a:t>
            </a:r>
            <a:r>
              <a:rPr lang="en-GB" dirty="0" smtClean="0"/>
              <a:t> affect the Earth?</a:t>
            </a:r>
            <a:endParaRPr lang="en-GB" dirty="0"/>
          </a:p>
        </p:txBody>
      </p:sp>
      <p:sp>
        <p:nvSpPr>
          <p:cNvPr id="8" name="Text Placeholder 7"/>
          <p:cNvSpPr>
            <a:spLocks noGrp="1"/>
          </p:cNvSpPr>
          <p:nvPr>
            <p:ph type="body" sz="quarter" idx="11"/>
          </p:nvPr>
        </p:nvSpPr>
        <p:spPr>
          <a:xfrm>
            <a:off x="1250950" y="1044964"/>
            <a:ext cx="7893050" cy="604334"/>
          </a:xfrm>
        </p:spPr>
        <p:txBody>
          <a:bodyPr lIns="0" rIns="0"/>
          <a:lstStyle/>
          <a:p>
            <a:r>
              <a:rPr lang="en-GB" dirty="0" smtClean="0"/>
              <a:t>Energy, global warming and our contribution: a talk for </a:t>
            </a:r>
            <a:r>
              <a:rPr lang="en-GB" dirty="0" smtClean="0"/>
              <a:t>Leighton Park School</a:t>
            </a:r>
            <a:endParaRPr lang="en-GB" dirty="0"/>
          </a:p>
        </p:txBody>
      </p:sp>
      <p:sp>
        <p:nvSpPr>
          <p:cNvPr id="10" name="Text Placeholder 9"/>
          <p:cNvSpPr>
            <a:spLocks noGrp="1"/>
          </p:cNvSpPr>
          <p:nvPr>
            <p:ph type="body" sz="quarter" idx="13"/>
          </p:nvPr>
        </p:nvSpPr>
        <p:spPr>
          <a:xfrm>
            <a:off x="6341475" y="5896908"/>
            <a:ext cx="2656751" cy="252000"/>
          </a:xfrm>
        </p:spPr>
        <p:txBody>
          <a:bodyPr/>
          <a:lstStyle/>
          <a:p>
            <a:r>
              <a:rPr lang="en-GB" dirty="0" smtClean="0"/>
              <a:t>2</a:t>
            </a:r>
            <a:r>
              <a:rPr lang="en-GB" baseline="30000" dirty="0" smtClean="0"/>
              <a:t>nd</a:t>
            </a:r>
            <a:r>
              <a:rPr lang="en-GB" dirty="0" smtClean="0"/>
              <a:t> February</a:t>
            </a:r>
            <a:r>
              <a:rPr lang="en-GB" dirty="0" smtClean="0"/>
              <a:t> 2017</a:t>
            </a:r>
            <a:endParaRPr lang="en-GB" dirty="0"/>
          </a:p>
        </p:txBody>
      </p:sp>
      <p:sp>
        <p:nvSpPr>
          <p:cNvPr id="5" name="Text Placeholder 9"/>
          <p:cNvSpPr txBox="1">
            <a:spLocks/>
          </p:cNvSpPr>
          <p:nvPr/>
        </p:nvSpPr>
        <p:spPr>
          <a:xfrm>
            <a:off x="1250950" y="5896908"/>
            <a:ext cx="6048000" cy="252000"/>
          </a:xfrm>
          <a:prstGeom prst="rect">
            <a:avLst/>
          </a:prstGeom>
        </p:spPr>
        <p:txBody>
          <a:bodyPr vert="horz" lIns="0" tIns="45720" rIns="0" bIns="45720" rtlCol="0" anchor="ctr" anchorCtr="0">
            <a:noAutofit/>
          </a:bodyPr>
          <a:lstStyle>
            <a:lvl1pPr marL="0" indent="0" algn="l" defTabSz="914377" rtl="0" eaLnBrk="1" latinLnBrk="0" hangingPunct="1">
              <a:lnSpc>
                <a:spcPct val="90000"/>
              </a:lnSpc>
              <a:spcBef>
                <a:spcPts val="600"/>
              </a:spcBef>
              <a:buClr>
                <a:schemeClr val="tx2"/>
              </a:buClr>
              <a:buFont typeface="Wingdings 3" panose="05040102010807070707" pitchFamily="18" charset="2"/>
              <a:buNone/>
              <a:defRPr sz="1400" kern="1200" baseline="0">
                <a:solidFill>
                  <a:schemeClr val="tx1">
                    <a:lumMod val="65000"/>
                    <a:lumOff val="35000"/>
                  </a:schemeClr>
                </a:solidFill>
                <a:latin typeface="+mn-lt"/>
                <a:ea typeface="+mn-ea"/>
                <a:cs typeface="+mn-cs"/>
              </a:defRPr>
            </a:lvl1pPr>
            <a:lvl2pPr marL="801688" indent="-266700" algn="l" defTabSz="914377" rtl="0" eaLnBrk="1" latinLnBrk="0" hangingPunct="1">
              <a:lnSpc>
                <a:spcPct val="90000"/>
              </a:lnSpc>
              <a:spcBef>
                <a:spcPts val="400"/>
              </a:spcBef>
              <a:buFont typeface="Calibri" panose="020F0502020204030204" pitchFamily="34" charset="0"/>
              <a:buChar char="‒"/>
              <a:defRPr sz="1600" kern="1200">
                <a:solidFill>
                  <a:schemeClr val="tx1"/>
                </a:solidFill>
                <a:latin typeface="+mn-lt"/>
                <a:ea typeface="+mn-ea"/>
                <a:cs typeface="+mn-cs"/>
              </a:defRPr>
            </a:lvl2pPr>
            <a:lvl3pPr marL="1165225" indent="-182563" algn="l" defTabSz="914377" rtl="0" eaLnBrk="1" latinLnBrk="0" hangingPunct="1">
              <a:lnSpc>
                <a:spcPct val="90000"/>
              </a:lnSpc>
              <a:spcBef>
                <a:spcPts val="400"/>
              </a:spcBef>
              <a:buFont typeface="Calibri" panose="020F0502020204030204" pitchFamily="34" charset="0"/>
              <a:buChar char="‐"/>
              <a:defRPr sz="1400" kern="1200">
                <a:solidFill>
                  <a:schemeClr val="tx1"/>
                </a:solidFill>
                <a:latin typeface="+mn-lt"/>
                <a:ea typeface="+mn-ea"/>
                <a:cs typeface="+mn-cs"/>
              </a:defRPr>
            </a:lvl3pPr>
            <a:lvl4pPr marL="1612900" indent="-266700" algn="l" defTabSz="914377" rtl="0" eaLnBrk="1" latinLnBrk="0" hangingPunct="1">
              <a:lnSpc>
                <a:spcPct val="90000"/>
              </a:lnSpc>
              <a:spcBef>
                <a:spcPts val="400"/>
              </a:spcBef>
              <a:buFont typeface="Arial" panose="020B0604020202020204" pitchFamily="34" charset="0"/>
              <a:buChar char="•"/>
              <a:defRPr sz="1400" kern="1200" baseline="0">
                <a:solidFill>
                  <a:schemeClr val="tx1"/>
                </a:solidFill>
                <a:latin typeface="+mn-lt"/>
                <a:ea typeface="+mn-ea"/>
                <a:cs typeface="+mn-cs"/>
              </a:defRPr>
            </a:lvl4pPr>
            <a:lvl5pPr marL="1165225" indent="-182563" algn="l" defTabSz="914377" rtl="0" eaLnBrk="1" latinLnBrk="0" hangingPunct="1">
              <a:lnSpc>
                <a:spcPct val="90000"/>
              </a:lnSpc>
              <a:spcBef>
                <a:spcPts val="400"/>
              </a:spcBef>
              <a:buFont typeface="Arial" panose="020B0604020202020204" pitchFamily="34" charset="0"/>
              <a:buChar char="•"/>
              <a:defRPr sz="1100" kern="1200">
                <a:solidFill>
                  <a:schemeClr val="tx1"/>
                </a:solidFill>
                <a:latin typeface="+mn-lt"/>
                <a:ea typeface="+mn-ea"/>
                <a:cs typeface="+mn-cs"/>
              </a:defRPr>
            </a:lvl5pPr>
            <a:lvl6pPr marL="1612900" indent="-266700"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Andrew Nind</a:t>
            </a:r>
            <a:endParaRPr lang="en-GB" dirty="0"/>
          </a:p>
        </p:txBody>
      </p:sp>
    </p:spTree>
    <p:extLst>
      <p:ext uri="{BB962C8B-B14F-4D97-AF65-F5344CB8AC3E}">
        <p14:creationId xmlns:p14="http://schemas.microsoft.com/office/powerpoint/2010/main" val="3351429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Energy usage by different countries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369" y="980325"/>
            <a:ext cx="7611414" cy="5405726"/>
          </a:xfrm>
          <a:prstGeom prst="rect">
            <a:avLst/>
          </a:prstGeom>
        </p:spPr>
      </p:pic>
      <p:sp>
        <p:nvSpPr>
          <p:cNvPr id="5" name="Rectangle 4"/>
          <p:cNvSpPr/>
          <p:nvPr/>
        </p:nvSpPr>
        <p:spPr>
          <a:xfrm>
            <a:off x="3889418" y="6090238"/>
            <a:ext cx="2550017" cy="257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extBox 1"/>
          <p:cNvSpPr txBox="1"/>
          <p:nvPr/>
        </p:nvSpPr>
        <p:spPr>
          <a:xfrm>
            <a:off x="3078050" y="6090238"/>
            <a:ext cx="3696237" cy="461665"/>
          </a:xfrm>
          <a:prstGeom prst="rect">
            <a:avLst/>
          </a:prstGeom>
          <a:noFill/>
        </p:spPr>
        <p:txBody>
          <a:bodyPr wrap="square" rtlCol="0">
            <a:spAutoFit/>
          </a:bodyPr>
          <a:lstStyle/>
          <a:p>
            <a:r>
              <a:rPr lang="en-GB" sz="2400" dirty="0" smtClean="0">
                <a:sym typeface="Wingdings" panose="05000000000000000000" pitchFamily="2" charset="2"/>
              </a:rPr>
              <a:t>Crowded ---------------&gt;   </a:t>
            </a:r>
          </a:p>
        </p:txBody>
      </p:sp>
      <p:sp>
        <p:nvSpPr>
          <p:cNvPr id="8" name="Rectangle 7"/>
          <p:cNvSpPr/>
          <p:nvPr/>
        </p:nvSpPr>
        <p:spPr>
          <a:xfrm rot="5234245">
            <a:off x="-605308" y="3350038"/>
            <a:ext cx="3129566" cy="33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6200000">
            <a:off x="-805917" y="3040772"/>
            <a:ext cx="3696237" cy="461665"/>
          </a:xfrm>
          <a:prstGeom prst="rect">
            <a:avLst/>
          </a:prstGeom>
          <a:noFill/>
        </p:spPr>
        <p:txBody>
          <a:bodyPr wrap="square" rtlCol="0">
            <a:spAutoFit/>
          </a:bodyPr>
          <a:lstStyle/>
          <a:p>
            <a:r>
              <a:rPr lang="en-GB" sz="2400" dirty="0" smtClean="0">
                <a:sym typeface="Wingdings" panose="05000000000000000000" pitchFamily="2" charset="2"/>
              </a:rPr>
              <a:t>Extravagant ---------------&gt;   </a:t>
            </a:r>
          </a:p>
        </p:txBody>
      </p:sp>
      <p:sp>
        <p:nvSpPr>
          <p:cNvPr id="7" name="Rectangle 6"/>
          <p:cNvSpPr/>
          <p:nvPr/>
        </p:nvSpPr>
        <p:spPr>
          <a:xfrm>
            <a:off x="4730303" y="6403093"/>
            <a:ext cx="4787185" cy="246221"/>
          </a:xfrm>
          <a:prstGeom prst="rect">
            <a:avLst/>
          </a:prstGeom>
        </p:spPr>
        <p:txBody>
          <a:bodyPr wrap="square">
            <a:spAutoFit/>
          </a:bodyPr>
          <a:lstStyle/>
          <a:p>
            <a:r>
              <a:rPr lang="en-GB" sz="1000" dirty="0"/>
              <a:t>http://www.inference.eng.cam.ac.uk/sustainable/data/powerd/MapOfWorld.html</a:t>
            </a:r>
          </a:p>
        </p:txBody>
      </p:sp>
    </p:spTree>
    <p:extLst>
      <p:ext uri="{BB962C8B-B14F-4D97-AF65-F5344CB8AC3E}">
        <p14:creationId xmlns:p14="http://schemas.microsoft.com/office/powerpoint/2010/main" val="1192453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smtClean="0"/>
              <a:t>In the UK, human beings use </a:t>
            </a:r>
            <a:r>
              <a:rPr lang="en-GB" b="1" dirty="0" smtClean="0">
                <a:solidFill>
                  <a:srgbClr val="FF0000"/>
                </a:solidFill>
              </a:rPr>
              <a:t>more energy per unit of land area </a:t>
            </a:r>
            <a:r>
              <a:rPr lang="en-GB" dirty="0" smtClean="0"/>
              <a:t>than in almost any other country on earth</a:t>
            </a:r>
          </a:p>
          <a:p>
            <a:pPr marL="0" indent="0">
              <a:buNone/>
            </a:pPr>
            <a:endParaRPr lang="en-GB" dirty="0" smtClean="0"/>
          </a:p>
          <a:p>
            <a:pPr lvl="1"/>
            <a:r>
              <a:rPr lang="en-GB" dirty="0" smtClean="0"/>
              <a:t>US, Canada and Australia: individuals use more but population density is much lower</a:t>
            </a:r>
          </a:p>
          <a:p>
            <a:pPr lvl="1"/>
            <a:r>
              <a:rPr lang="en-GB" dirty="0" smtClean="0"/>
              <a:t>India and Bangladesh: there is higher population density but individuals use much less</a:t>
            </a:r>
          </a:p>
          <a:p>
            <a:pPr lvl="1"/>
            <a:r>
              <a:rPr lang="en-GB" dirty="0" smtClean="0"/>
              <a:t>Japan is main exception</a:t>
            </a:r>
          </a:p>
          <a:p>
            <a:endParaRPr lang="en-GB" dirty="0"/>
          </a:p>
          <a:p>
            <a:r>
              <a:rPr lang="en-GB" dirty="0" smtClean="0"/>
              <a:t>In the UK, we would have to </a:t>
            </a:r>
            <a:r>
              <a:rPr lang="en-GB" b="1" dirty="0" smtClean="0">
                <a:solidFill>
                  <a:srgbClr val="FF0000"/>
                </a:solidFill>
              </a:rPr>
              <a:t>cover the entire country with windmills </a:t>
            </a:r>
            <a:r>
              <a:rPr lang="en-GB" dirty="0" smtClean="0"/>
              <a:t>to meet our energy needs in full from onshore wind</a:t>
            </a:r>
          </a:p>
          <a:p>
            <a:endParaRPr lang="en-GB" dirty="0"/>
          </a:p>
          <a:p>
            <a:r>
              <a:rPr lang="en-GB" dirty="0" smtClean="0"/>
              <a:t>Solar has more potential than wind but as of </a:t>
            </a:r>
            <a:r>
              <a:rPr lang="en-GB" dirty="0" smtClean="0"/>
              <a:t>2017 </a:t>
            </a:r>
            <a:r>
              <a:rPr lang="en-GB" dirty="0" smtClean="0"/>
              <a:t>the UK would need about </a:t>
            </a:r>
            <a:r>
              <a:rPr lang="en-GB" b="1" dirty="0" smtClean="0">
                <a:solidFill>
                  <a:srgbClr val="FF0000"/>
                </a:solidFill>
              </a:rPr>
              <a:t>250</a:t>
            </a:r>
            <a:r>
              <a:rPr lang="en-GB" b="1" dirty="0" smtClean="0">
                <a:solidFill>
                  <a:srgbClr val="FF0000"/>
                </a:solidFill>
              </a:rPr>
              <a:t> </a:t>
            </a:r>
            <a:r>
              <a:rPr lang="en-GB" b="1" dirty="0" smtClean="0">
                <a:solidFill>
                  <a:srgbClr val="FF0000"/>
                </a:solidFill>
              </a:rPr>
              <a:t>times </a:t>
            </a:r>
            <a:r>
              <a:rPr lang="en-GB" dirty="0" smtClean="0"/>
              <a:t>as much solar power as we have currently to meet our total energy needs here </a:t>
            </a:r>
          </a:p>
          <a:p>
            <a:endParaRPr lang="en-GB" dirty="0"/>
          </a:p>
          <a:p>
            <a:r>
              <a:rPr lang="en-GB" b="1" dirty="0" smtClean="0">
                <a:solidFill>
                  <a:srgbClr val="FFC000"/>
                </a:solidFill>
              </a:rPr>
              <a:t>Solar power developed in sunny countries could meet the world’s energy needs</a:t>
            </a:r>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What the slide shows</a:t>
            </a:r>
            <a:endParaRPr lang="en-GB" dirty="0"/>
          </a:p>
        </p:txBody>
      </p:sp>
    </p:spTree>
    <p:extLst>
      <p:ext uri="{BB962C8B-B14F-4D97-AF65-F5344CB8AC3E}">
        <p14:creationId xmlns:p14="http://schemas.microsoft.com/office/powerpoint/2010/main" val="4276235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do </a:t>
            </a:r>
            <a:r>
              <a:rPr lang="en-GB" i="1" dirty="0" smtClean="0">
                <a:solidFill>
                  <a:srgbClr val="FF0000"/>
                </a:solidFill>
              </a:rPr>
              <a:t>WE</a:t>
            </a:r>
            <a:r>
              <a:rPr lang="en-GB" dirty="0" smtClean="0"/>
              <a:t> affect the Earth?</a:t>
            </a:r>
            <a:endParaRPr lang="en-GB" dirty="0"/>
          </a:p>
        </p:txBody>
      </p:sp>
    </p:spTree>
    <p:extLst>
      <p:ext uri="{BB962C8B-B14F-4D97-AF65-F5344CB8AC3E}">
        <p14:creationId xmlns:p14="http://schemas.microsoft.com/office/powerpoint/2010/main" val="3335825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16"/>
          <p:cNvSpPr/>
          <p:nvPr/>
        </p:nvSpPr>
        <p:spPr>
          <a:xfrm>
            <a:off x="6938227" y="2219458"/>
            <a:ext cx="2818978" cy="154761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15"/>
          <p:cNvSpPr/>
          <p:nvPr/>
        </p:nvSpPr>
        <p:spPr>
          <a:xfrm>
            <a:off x="3630599" y="2219459"/>
            <a:ext cx="2818978" cy="154761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14"/>
          <p:cNvSpPr/>
          <p:nvPr/>
        </p:nvSpPr>
        <p:spPr>
          <a:xfrm>
            <a:off x="241019" y="2286000"/>
            <a:ext cx="2818978" cy="154761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1650508" y="4310129"/>
            <a:ext cx="2818978" cy="154761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p:cNvSpPr/>
          <p:nvPr/>
        </p:nvSpPr>
        <p:spPr>
          <a:xfrm>
            <a:off x="5105105" y="4327301"/>
            <a:ext cx="2818978" cy="154761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r>
              <a:rPr lang="en-GB" dirty="0" smtClean="0"/>
              <a:t>How do </a:t>
            </a:r>
            <a:r>
              <a:rPr lang="en-GB" i="1" dirty="0" smtClean="0">
                <a:solidFill>
                  <a:srgbClr val="FF0000"/>
                </a:solidFill>
              </a:rPr>
              <a:t>WE</a:t>
            </a:r>
            <a:r>
              <a:rPr lang="en-GB" dirty="0" smtClean="0"/>
              <a:t> affect the Earth?</a:t>
            </a:r>
            <a:endParaRPr lang="en-GB" dirty="0"/>
          </a:p>
        </p:txBody>
      </p:sp>
      <p:sp>
        <p:nvSpPr>
          <p:cNvPr id="4" name="TextBox 3"/>
          <p:cNvSpPr txBox="1"/>
          <p:nvPr/>
        </p:nvSpPr>
        <p:spPr>
          <a:xfrm>
            <a:off x="414339" y="2670097"/>
            <a:ext cx="2556719" cy="646331"/>
          </a:xfrm>
          <a:prstGeom prst="rect">
            <a:avLst/>
          </a:prstGeom>
          <a:noFill/>
        </p:spPr>
        <p:txBody>
          <a:bodyPr wrap="square" rtlCol="0">
            <a:spAutoFit/>
          </a:bodyPr>
          <a:lstStyle/>
          <a:p>
            <a:r>
              <a:rPr lang="en-GB" sz="3600" dirty="0" smtClean="0">
                <a:solidFill>
                  <a:srgbClr val="0084C2"/>
                </a:solidFill>
              </a:rPr>
              <a:t>TRANSPORT</a:t>
            </a:r>
            <a:endParaRPr lang="en-GB" sz="3600" dirty="0" smtClean="0">
              <a:solidFill>
                <a:srgbClr val="0084C2"/>
              </a:solidFill>
            </a:endParaRPr>
          </a:p>
        </p:txBody>
      </p:sp>
      <p:sp>
        <p:nvSpPr>
          <p:cNvPr id="5" name="TextBox 4"/>
          <p:cNvSpPr txBox="1"/>
          <p:nvPr/>
        </p:nvSpPr>
        <p:spPr>
          <a:xfrm>
            <a:off x="4184266" y="2459640"/>
            <a:ext cx="1841678" cy="1200329"/>
          </a:xfrm>
          <a:prstGeom prst="rect">
            <a:avLst/>
          </a:prstGeom>
          <a:noFill/>
        </p:spPr>
        <p:txBody>
          <a:bodyPr wrap="square" rtlCol="0">
            <a:spAutoFit/>
          </a:bodyPr>
          <a:lstStyle/>
          <a:p>
            <a:r>
              <a:rPr lang="en-GB" sz="3600" dirty="0" smtClean="0">
                <a:solidFill>
                  <a:srgbClr val="0084C2"/>
                </a:solidFill>
              </a:rPr>
              <a:t>HEATING &amp; A.C.</a:t>
            </a:r>
          </a:p>
        </p:txBody>
      </p:sp>
      <p:sp>
        <p:nvSpPr>
          <p:cNvPr id="6" name="TextBox 5"/>
          <p:cNvSpPr txBox="1"/>
          <p:nvPr/>
        </p:nvSpPr>
        <p:spPr>
          <a:xfrm>
            <a:off x="7153397" y="2646609"/>
            <a:ext cx="2603808" cy="646331"/>
          </a:xfrm>
          <a:prstGeom prst="rect">
            <a:avLst/>
          </a:prstGeom>
          <a:noFill/>
        </p:spPr>
        <p:txBody>
          <a:bodyPr wrap="square" rtlCol="0">
            <a:spAutoFit/>
          </a:bodyPr>
          <a:lstStyle/>
          <a:p>
            <a:r>
              <a:rPr lang="en-GB" sz="3600" dirty="0" smtClean="0">
                <a:solidFill>
                  <a:srgbClr val="0084C2"/>
                </a:solidFill>
              </a:rPr>
              <a:t>ELECTRICITY</a:t>
            </a:r>
          </a:p>
        </p:txBody>
      </p:sp>
      <p:sp>
        <p:nvSpPr>
          <p:cNvPr id="7" name="TextBox 6"/>
          <p:cNvSpPr txBox="1"/>
          <p:nvPr/>
        </p:nvSpPr>
        <p:spPr>
          <a:xfrm>
            <a:off x="2312259" y="4689677"/>
            <a:ext cx="1841678" cy="646331"/>
          </a:xfrm>
          <a:prstGeom prst="rect">
            <a:avLst/>
          </a:prstGeom>
          <a:noFill/>
        </p:spPr>
        <p:txBody>
          <a:bodyPr wrap="square" rtlCol="0">
            <a:spAutoFit/>
          </a:bodyPr>
          <a:lstStyle/>
          <a:p>
            <a:r>
              <a:rPr lang="en-GB" sz="3600" dirty="0" smtClean="0">
                <a:solidFill>
                  <a:srgbClr val="0084C2"/>
                </a:solidFill>
              </a:rPr>
              <a:t>FOOD</a:t>
            </a:r>
          </a:p>
        </p:txBody>
      </p:sp>
      <p:sp>
        <p:nvSpPr>
          <p:cNvPr id="8" name="TextBox 7"/>
          <p:cNvSpPr txBox="1"/>
          <p:nvPr/>
        </p:nvSpPr>
        <p:spPr>
          <a:xfrm>
            <a:off x="5771956" y="4531215"/>
            <a:ext cx="1841678" cy="1200329"/>
          </a:xfrm>
          <a:prstGeom prst="rect">
            <a:avLst/>
          </a:prstGeom>
          <a:noFill/>
        </p:spPr>
        <p:txBody>
          <a:bodyPr wrap="square" rtlCol="0">
            <a:spAutoFit/>
          </a:bodyPr>
          <a:lstStyle/>
          <a:p>
            <a:r>
              <a:rPr lang="en-GB" sz="3600" dirty="0" smtClean="0">
                <a:solidFill>
                  <a:srgbClr val="0084C2"/>
                </a:solidFill>
              </a:rPr>
              <a:t>BUYING STUFF</a:t>
            </a:r>
          </a:p>
        </p:txBody>
      </p:sp>
    </p:spTree>
    <p:extLst>
      <p:ext uri="{BB962C8B-B14F-4D97-AF65-F5344CB8AC3E}">
        <p14:creationId xmlns:p14="http://schemas.microsoft.com/office/powerpoint/2010/main" val="372405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do </a:t>
            </a:r>
            <a:r>
              <a:rPr lang="en-GB" i="1" dirty="0" smtClean="0">
                <a:solidFill>
                  <a:srgbClr val="FF0000"/>
                </a:solidFill>
              </a:rPr>
              <a:t>WE</a:t>
            </a:r>
            <a:r>
              <a:rPr lang="en-GB" dirty="0" smtClean="0"/>
              <a:t> affect the Earth?</a:t>
            </a:r>
            <a:endParaRPr lang="en-GB" dirty="0"/>
          </a:p>
        </p:txBody>
      </p:sp>
      <p:sp>
        <p:nvSpPr>
          <p:cNvPr id="20" name="Title 1"/>
          <p:cNvSpPr txBox="1">
            <a:spLocks/>
          </p:cNvSpPr>
          <p:nvPr/>
        </p:nvSpPr>
        <p:spPr>
          <a:xfrm>
            <a:off x="616926" y="5670482"/>
            <a:ext cx="8516581"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2400" dirty="0" smtClean="0"/>
              <a:t>GHG based on an average 4-person </a:t>
            </a:r>
            <a:r>
              <a:rPr lang="en-GB" sz="2400" dirty="0" smtClean="0"/>
              <a:t>household</a:t>
            </a:r>
            <a:r>
              <a:rPr lang="en-GB" sz="2400" dirty="0" smtClean="0"/>
              <a:t> </a:t>
            </a:r>
            <a:r>
              <a:rPr lang="en-GB" sz="2400" dirty="0" smtClean="0"/>
              <a:t>in Britain, as of </a:t>
            </a:r>
            <a:r>
              <a:rPr lang="en-GB" sz="2400" dirty="0" smtClean="0"/>
              <a:t>2016</a:t>
            </a:r>
            <a:endParaRPr lang="en-GB" sz="2400" dirty="0"/>
          </a:p>
        </p:txBody>
      </p:sp>
      <p:sp>
        <p:nvSpPr>
          <p:cNvPr id="23" name="Rectangle 22"/>
          <p:cNvSpPr/>
          <p:nvPr/>
        </p:nvSpPr>
        <p:spPr>
          <a:xfrm>
            <a:off x="616926" y="6302801"/>
            <a:ext cx="4953000" cy="400110"/>
          </a:xfrm>
          <a:prstGeom prst="rect">
            <a:avLst/>
          </a:prstGeom>
        </p:spPr>
        <p:txBody>
          <a:bodyPr>
            <a:spAutoFit/>
          </a:bodyPr>
          <a:lstStyle/>
          <a:p>
            <a:r>
              <a:rPr lang="en-GB" sz="1000" dirty="0" smtClean="0"/>
              <a:t>Sources: UK government (DECC, DEFRA), Oxford University, Chatham House, ONS, National Grid, United Nations, RAC, IATA, European Commission </a:t>
            </a:r>
            <a:endParaRPr lang="en-GB" sz="1000" dirty="0"/>
          </a:p>
        </p:txBody>
      </p:sp>
      <p:pic>
        <p:nvPicPr>
          <p:cNvPr id="4" name="Picture 3"/>
          <p:cNvPicPr>
            <a:picLocks noChangeAspect="1"/>
          </p:cNvPicPr>
          <p:nvPr/>
        </p:nvPicPr>
        <p:blipFill>
          <a:blip r:embed="rId3"/>
          <a:stretch>
            <a:fillRect/>
          </a:stretch>
        </p:blipFill>
        <p:spPr>
          <a:xfrm>
            <a:off x="1311636" y="1030310"/>
            <a:ext cx="7324370" cy="4387273"/>
          </a:xfrm>
          <a:prstGeom prst="rect">
            <a:avLst/>
          </a:prstGeom>
        </p:spPr>
      </p:pic>
    </p:spTree>
    <p:extLst>
      <p:ext uri="{BB962C8B-B14F-4D97-AF65-F5344CB8AC3E}">
        <p14:creationId xmlns:p14="http://schemas.microsoft.com/office/powerpoint/2010/main" val="931751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85062"/>
            <a:ext cx="9075349" cy="432000"/>
          </a:xfrm>
        </p:spPr>
        <p:txBody>
          <a:bodyPr/>
          <a:lstStyle/>
          <a:p>
            <a:r>
              <a:rPr lang="en-GB" dirty="0" smtClean="0"/>
              <a:t>Food digression: the relative impact of different foods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958738"/>
            <a:ext cx="8524875" cy="5610225"/>
          </a:xfrm>
          <a:prstGeom prst="rect">
            <a:avLst/>
          </a:prstGeom>
        </p:spPr>
      </p:pic>
      <p:sp>
        <p:nvSpPr>
          <p:cNvPr id="4" name="Rectangle 3"/>
          <p:cNvSpPr/>
          <p:nvPr/>
        </p:nvSpPr>
        <p:spPr>
          <a:xfrm>
            <a:off x="616926" y="6302801"/>
            <a:ext cx="5436144" cy="246221"/>
          </a:xfrm>
          <a:prstGeom prst="rect">
            <a:avLst/>
          </a:prstGeom>
        </p:spPr>
        <p:txBody>
          <a:bodyPr wrap="square">
            <a:spAutoFit/>
          </a:bodyPr>
          <a:lstStyle/>
          <a:p>
            <a:r>
              <a:rPr lang="en-GB" sz="1000" dirty="0" smtClean="0"/>
              <a:t>Source: Chatham House 2015</a:t>
            </a:r>
            <a:endParaRPr lang="en-GB" sz="1000" dirty="0"/>
          </a:p>
        </p:txBody>
      </p:sp>
    </p:spTree>
    <p:extLst>
      <p:ext uri="{BB962C8B-B14F-4D97-AF65-F5344CB8AC3E}">
        <p14:creationId xmlns:p14="http://schemas.microsoft.com/office/powerpoint/2010/main" val="650062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Chatham House 2015 report </a:t>
            </a:r>
            <a:endParaRPr lang="en-GB" dirty="0"/>
          </a:p>
        </p:txBody>
      </p:sp>
      <p:sp>
        <p:nvSpPr>
          <p:cNvPr id="4" name="TextBox 3"/>
          <p:cNvSpPr txBox="1"/>
          <p:nvPr/>
        </p:nvSpPr>
        <p:spPr>
          <a:xfrm>
            <a:off x="1165224" y="1523476"/>
            <a:ext cx="7643925" cy="2677656"/>
          </a:xfrm>
          <a:prstGeom prst="rect">
            <a:avLst/>
          </a:prstGeom>
          <a:noFill/>
        </p:spPr>
        <p:txBody>
          <a:bodyPr wrap="square" rtlCol="0">
            <a:spAutoFit/>
          </a:bodyPr>
          <a:lstStyle/>
          <a:p>
            <a:r>
              <a:rPr lang="en-GB" sz="2400" b="1" dirty="0" smtClean="0"/>
              <a:t>“If we are to avoid dangerous climate change, global yearly emissions must fall rapidly from today’s level of 49 GtCO2e to around 23 GtCO2e by 2050.  If meat and dairy consumption continues to rise at current rates, the agricultural sector alone will soak up 20 of the 23 GtCO2e yearly limit in 2050, leaving just 3 GtCO2e for the rest of the global economy …”</a:t>
            </a:r>
            <a:endParaRPr lang="en-GB" sz="2400" b="1" dirty="0"/>
          </a:p>
        </p:txBody>
      </p:sp>
      <p:sp>
        <p:nvSpPr>
          <p:cNvPr id="5" name="Rectangle 4"/>
          <p:cNvSpPr/>
          <p:nvPr/>
        </p:nvSpPr>
        <p:spPr>
          <a:xfrm>
            <a:off x="1107583" y="5346499"/>
            <a:ext cx="7701566" cy="646331"/>
          </a:xfrm>
          <a:prstGeom prst="rect">
            <a:avLst/>
          </a:prstGeom>
        </p:spPr>
        <p:txBody>
          <a:bodyPr wrap="square">
            <a:spAutoFit/>
          </a:bodyPr>
          <a:lstStyle/>
          <a:p>
            <a:r>
              <a:rPr lang="en-GB" dirty="0"/>
              <a:t>https://www.chathamhouse.org/sites/files/chathamhouse/publications/research/CHHJ3820%20Diet%20and%20climate%20change%2018.11.15_WEB_NEW.pdf</a:t>
            </a:r>
          </a:p>
        </p:txBody>
      </p:sp>
    </p:spTree>
    <p:extLst>
      <p:ext uri="{BB962C8B-B14F-4D97-AF65-F5344CB8AC3E}">
        <p14:creationId xmlns:p14="http://schemas.microsoft.com/office/powerpoint/2010/main" val="421262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Chatham House 2015 report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72" y="825146"/>
            <a:ext cx="7417375" cy="5588533"/>
          </a:xfrm>
          <a:prstGeom prst="rect">
            <a:avLst/>
          </a:prstGeom>
        </p:spPr>
      </p:pic>
    </p:spTree>
    <p:extLst>
      <p:ext uri="{BB962C8B-B14F-4D97-AF65-F5344CB8AC3E}">
        <p14:creationId xmlns:p14="http://schemas.microsoft.com/office/powerpoint/2010/main" val="2304699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9068" y="1013781"/>
            <a:ext cx="7559929" cy="4528372"/>
          </a:xfrm>
          <a:prstGeom prst="rect">
            <a:avLst/>
          </a:prstGeom>
        </p:spPr>
      </p:pic>
      <p:sp>
        <p:nvSpPr>
          <p:cNvPr id="3" name="Title 2"/>
          <p:cNvSpPr>
            <a:spLocks noGrp="1"/>
          </p:cNvSpPr>
          <p:nvPr>
            <p:ph type="title"/>
          </p:nvPr>
        </p:nvSpPr>
        <p:spPr/>
        <p:txBody>
          <a:bodyPr/>
          <a:lstStyle/>
          <a:p>
            <a:r>
              <a:rPr lang="en-GB" dirty="0" smtClean="0"/>
              <a:t>How do </a:t>
            </a:r>
            <a:r>
              <a:rPr lang="en-GB" i="1" dirty="0" smtClean="0">
                <a:solidFill>
                  <a:srgbClr val="FF0000"/>
                </a:solidFill>
              </a:rPr>
              <a:t>WE</a:t>
            </a:r>
            <a:r>
              <a:rPr lang="en-GB" dirty="0" smtClean="0"/>
              <a:t> affect the Earth?</a:t>
            </a:r>
            <a:endParaRPr lang="en-GB" dirty="0"/>
          </a:p>
        </p:txBody>
      </p:sp>
      <p:cxnSp>
        <p:nvCxnSpPr>
          <p:cNvPr id="6" name="Straight Connector 5"/>
          <p:cNvCxnSpPr/>
          <p:nvPr/>
        </p:nvCxnSpPr>
        <p:spPr>
          <a:xfrm>
            <a:off x="2279561" y="4095482"/>
            <a:ext cx="6439436" cy="0"/>
          </a:xfrm>
          <a:prstGeom prst="line">
            <a:avLst/>
          </a:prstGeom>
          <a:ln w="508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74539" y="3726150"/>
            <a:ext cx="1944710" cy="369332"/>
          </a:xfrm>
          <a:prstGeom prst="rect">
            <a:avLst/>
          </a:prstGeom>
          <a:noFill/>
        </p:spPr>
        <p:txBody>
          <a:bodyPr wrap="square" rtlCol="0">
            <a:spAutoFit/>
          </a:bodyPr>
          <a:lstStyle/>
          <a:p>
            <a:r>
              <a:rPr lang="en-GB" b="1" i="1" dirty="0">
                <a:solidFill>
                  <a:srgbClr val="00B050"/>
                </a:solidFill>
              </a:rPr>
              <a:t>s</a:t>
            </a:r>
            <a:r>
              <a:rPr lang="en-GB" b="1" i="1" dirty="0" smtClean="0">
                <a:solidFill>
                  <a:srgbClr val="00B050"/>
                </a:solidFill>
              </a:rPr>
              <a:t>ustainable level</a:t>
            </a:r>
            <a:endParaRPr lang="en-GB" b="1" i="1" dirty="0">
              <a:solidFill>
                <a:srgbClr val="00B050"/>
              </a:solidFill>
            </a:endParaRPr>
          </a:p>
        </p:txBody>
      </p:sp>
      <p:cxnSp>
        <p:nvCxnSpPr>
          <p:cNvPr id="9" name="Straight Arrow Connector 8"/>
          <p:cNvCxnSpPr/>
          <p:nvPr/>
        </p:nvCxnSpPr>
        <p:spPr>
          <a:xfrm>
            <a:off x="7165134" y="1880315"/>
            <a:ext cx="0" cy="2112136"/>
          </a:xfrm>
          <a:prstGeom prst="straightConnector1">
            <a:avLst/>
          </a:prstGeom>
          <a:ln w="2222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70000" y="2631636"/>
            <a:ext cx="1569200" cy="646331"/>
          </a:xfrm>
          <a:prstGeom prst="rect">
            <a:avLst/>
          </a:prstGeom>
          <a:noFill/>
        </p:spPr>
        <p:txBody>
          <a:bodyPr wrap="square" rtlCol="0">
            <a:spAutoFit/>
          </a:bodyPr>
          <a:lstStyle/>
          <a:p>
            <a:r>
              <a:rPr lang="en-GB" b="1" dirty="0">
                <a:solidFill>
                  <a:schemeClr val="tx2"/>
                </a:solidFill>
              </a:rPr>
              <a:t>r</a:t>
            </a:r>
            <a:r>
              <a:rPr lang="en-GB" b="1" dirty="0" smtClean="0">
                <a:solidFill>
                  <a:schemeClr val="tx2"/>
                </a:solidFill>
              </a:rPr>
              <a:t>eduction needed</a:t>
            </a:r>
            <a:endParaRPr lang="en-GB" b="1" dirty="0">
              <a:solidFill>
                <a:schemeClr val="tx2"/>
              </a:solidFill>
            </a:endParaRPr>
          </a:p>
        </p:txBody>
      </p:sp>
      <p:sp>
        <p:nvSpPr>
          <p:cNvPr id="15" name="Rectangle 14"/>
          <p:cNvSpPr/>
          <p:nvPr/>
        </p:nvSpPr>
        <p:spPr>
          <a:xfrm>
            <a:off x="616926" y="6302801"/>
            <a:ext cx="5436144" cy="400110"/>
          </a:xfrm>
          <a:prstGeom prst="rect">
            <a:avLst/>
          </a:prstGeom>
        </p:spPr>
        <p:txBody>
          <a:bodyPr wrap="square">
            <a:spAutoFit/>
          </a:bodyPr>
          <a:lstStyle/>
          <a:p>
            <a:r>
              <a:rPr lang="en-GB" sz="1000" dirty="0" smtClean="0"/>
              <a:t>Sources for sustainable level: Committee on Climate Change 2015, Netherlands </a:t>
            </a:r>
            <a:r>
              <a:rPr lang="en-GB" sz="1000" dirty="0" err="1" smtClean="0"/>
              <a:t>Dept</a:t>
            </a:r>
            <a:r>
              <a:rPr lang="en-GB" sz="1000" dirty="0" smtClean="0"/>
              <a:t> of Environment, Chatham House 2015</a:t>
            </a:r>
            <a:endParaRPr lang="en-GB" sz="1000" dirty="0"/>
          </a:p>
        </p:txBody>
      </p:sp>
      <p:sp>
        <p:nvSpPr>
          <p:cNvPr id="10" name="Title 1"/>
          <p:cNvSpPr txBox="1">
            <a:spLocks/>
          </p:cNvSpPr>
          <p:nvPr/>
        </p:nvSpPr>
        <p:spPr>
          <a:xfrm>
            <a:off x="1311636" y="5724563"/>
            <a:ext cx="8516581"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2400" dirty="0" smtClean="0"/>
              <a:t>GHG based on an average 4-person family in Britain</a:t>
            </a:r>
            <a:endParaRPr lang="en-GB" sz="2400" dirty="0"/>
          </a:p>
        </p:txBody>
      </p:sp>
    </p:spTree>
    <p:extLst>
      <p:ext uri="{BB962C8B-B14F-4D97-AF65-F5344CB8AC3E}">
        <p14:creationId xmlns:p14="http://schemas.microsoft.com/office/powerpoint/2010/main" val="41987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8022" y="880013"/>
            <a:ext cx="7537292" cy="4514813"/>
          </a:xfrm>
          <a:prstGeom prst="rect">
            <a:avLst/>
          </a:prstGeom>
        </p:spPr>
      </p:pic>
      <p:sp>
        <p:nvSpPr>
          <p:cNvPr id="3" name="Title 2"/>
          <p:cNvSpPr>
            <a:spLocks noGrp="1"/>
          </p:cNvSpPr>
          <p:nvPr>
            <p:ph type="title"/>
          </p:nvPr>
        </p:nvSpPr>
        <p:spPr/>
        <p:txBody>
          <a:bodyPr/>
          <a:lstStyle/>
          <a:p>
            <a:r>
              <a:rPr lang="en-GB" dirty="0" smtClean="0"/>
              <a:t>Can nuclear, wind and solar save us?</a:t>
            </a:r>
            <a:endParaRPr lang="en-GB" dirty="0"/>
          </a:p>
        </p:txBody>
      </p:sp>
      <p:cxnSp>
        <p:nvCxnSpPr>
          <p:cNvPr id="6" name="Straight Connector 5"/>
          <p:cNvCxnSpPr/>
          <p:nvPr/>
        </p:nvCxnSpPr>
        <p:spPr>
          <a:xfrm>
            <a:off x="2060620" y="3972819"/>
            <a:ext cx="6439436" cy="0"/>
          </a:xfrm>
          <a:prstGeom prst="line">
            <a:avLst/>
          </a:prstGeom>
          <a:ln w="508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404890" y="1719936"/>
            <a:ext cx="0" cy="875764"/>
          </a:xfrm>
          <a:prstGeom prst="straightConnector1">
            <a:avLst/>
          </a:prstGeom>
          <a:ln w="2222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6926" y="6302801"/>
            <a:ext cx="5436144" cy="400110"/>
          </a:xfrm>
          <a:prstGeom prst="rect">
            <a:avLst/>
          </a:prstGeom>
        </p:spPr>
        <p:txBody>
          <a:bodyPr wrap="square">
            <a:spAutoFit/>
          </a:bodyPr>
          <a:lstStyle/>
          <a:p>
            <a:r>
              <a:rPr lang="en-GB" sz="1000" dirty="0" smtClean="0"/>
              <a:t>Sources for sustainable level: Committee on Climate Change 2015, Netherlands </a:t>
            </a:r>
            <a:r>
              <a:rPr lang="en-GB" sz="1000" dirty="0" err="1" smtClean="0"/>
              <a:t>Dept</a:t>
            </a:r>
            <a:r>
              <a:rPr lang="en-GB" sz="1000" dirty="0" smtClean="0"/>
              <a:t> of Environment, Chatham House 2015</a:t>
            </a:r>
            <a:endParaRPr lang="en-GB" sz="1000" dirty="0"/>
          </a:p>
        </p:txBody>
      </p:sp>
      <p:sp>
        <p:nvSpPr>
          <p:cNvPr id="13" name="TextBox 12"/>
          <p:cNvSpPr txBox="1"/>
          <p:nvPr/>
        </p:nvSpPr>
        <p:spPr>
          <a:xfrm>
            <a:off x="7371196" y="1841416"/>
            <a:ext cx="1569200" cy="646331"/>
          </a:xfrm>
          <a:prstGeom prst="rect">
            <a:avLst/>
          </a:prstGeom>
          <a:noFill/>
        </p:spPr>
        <p:txBody>
          <a:bodyPr wrap="square" rtlCol="0">
            <a:spAutoFit/>
          </a:bodyPr>
          <a:lstStyle/>
          <a:p>
            <a:r>
              <a:rPr lang="en-GB" b="1" dirty="0" smtClean="0">
                <a:solidFill>
                  <a:schemeClr val="tx2"/>
                </a:solidFill>
              </a:rPr>
              <a:t>savings possible</a:t>
            </a:r>
            <a:endParaRPr lang="en-GB" b="1" dirty="0">
              <a:solidFill>
                <a:schemeClr val="tx2"/>
              </a:solidFill>
            </a:endParaRPr>
          </a:p>
        </p:txBody>
      </p:sp>
      <p:sp>
        <p:nvSpPr>
          <p:cNvPr id="8" name="Title 1"/>
          <p:cNvSpPr txBox="1">
            <a:spLocks/>
          </p:cNvSpPr>
          <p:nvPr/>
        </p:nvSpPr>
        <p:spPr>
          <a:xfrm>
            <a:off x="822988" y="5557777"/>
            <a:ext cx="8588641"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2400" dirty="0" smtClean="0"/>
              <a:t>This shows the savings if </a:t>
            </a:r>
            <a:r>
              <a:rPr lang="en-GB" sz="2400" u="sng" dirty="0" smtClean="0">
                <a:solidFill>
                  <a:srgbClr val="00B050"/>
                </a:solidFill>
              </a:rPr>
              <a:t>all electricity globally </a:t>
            </a:r>
            <a:r>
              <a:rPr lang="en-GB" sz="2400" dirty="0" smtClean="0"/>
              <a:t>is zero carbon, before further electrification of transport and heating is considered</a:t>
            </a:r>
            <a:endParaRPr lang="en-GB" sz="2400" dirty="0"/>
          </a:p>
        </p:txBody>
      </p:sp>
    </p:spTree>
    <p:extLst>
      <p:ext uri="{BB962C8B-B14F-4D97-AF65-F5344CB8AC3E}">
        <p14:creationId xmlns:p14="http://schemas.microsoft.com/office/powerpoint/2010/main" val="386553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smtClean="0"/>
              <a:t>… there were </a:t>
            </a:r>
            <a:r>
              <a:rPr lang="en-GB" b="1" dirty="0" smtClean="0">
                <a:solidFill>
                  <a:srgbClr val="FF0000"/>
                </a:solidFill>
              </a:rPr>
              <a:t>1.5</a:t>
            </a:r>
            <a:r>
              <a:rPr lang="en-GB" dirty="0" smtClean="0">
                <a:solidFill>
                  <a:srgbClr val="FF0000"/>
                </a:solidFill>
              </a:rPr>
              <a:t> </a:t>
            </a:r>
            <a:r>
              <a:rPr lang="en-GB" dirty="0" smtClean="0"/>
              <a:t>billion people living on the Earth using </a:t>
            </a:r>
            <a:r>
              <a:rPr lang="en-GB" b="1" dirty="0" smtClean="0">
                <a:solidFill>
                  <a:srgbClr val="FF0000"/>
                </a:solidFill>
              </a:rPr>
              <a:t>60</a:t>
            </a:r>
            <a:r>
              <a:rPr lang="en-GB" dirty="0" smtClean="0">
                <a:solidFill>
                  <a:srgbClr val="FF0000"/>
                </a:solidFill>
              </a:rPr>
              <a:t> </a:t>
            </a:r>
            <a:r>
              <a:rPr lang="en-GB" dirty="0" smtClean="0"/>
              <a:t>* 10</a:t>
            </a:r>
            <a:r>
              <a:rPr lang="en-GB" baseline="30000" dirty="0" smtClean="0"/>
              <a:t>18</a:t>
            </a:r>
            <a:r>
              <a:rPr lang="en-GB" dirty="0" smtClean="0"/>
              <a:t> joules energy each year</a:t>
            </a:r>
          </a:p>
          <a:p>
            <a:endParaRPr lang="en-GB" dirty="0"/>
          </a:p>
          <a:p>
            <a:endParaRPr lang="en-GB" dirty="0"/>
          </a:p>
          <a:p>
            <a:endParaRPr lang="en-GB" dirty="0" smtClean="0"/>
          </a:p>
          <a:p>
            <a:endParaRPr lang="en-GB" dirty="0"/>
          </a:p>
          <a:p>
            <a:endParaRPr lang="en-GB" dirty="0" smtClean="0"/>
          </a:p>
          <a:p>
            <a:pPr marL="0" indent="0">
              <a:buNone/>
            </a:pPr>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100 years ago …</a:t>
            </a:r>
            <a:endParaRPr lang="en-GB" dirty="0"/>
          </a:p>
        </p:txBody>
      </p:sp>
    </p:spTree>
    <p:extLst>
      <p:ext uri="{BB962C8B-B14F-4D97-AF65-F5344CB8AC3E}">
        <p14:creationId xmlns:p14="http://schemas.microsoft.com/office/powerpoint/2010/main" val="3955122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6926" y="883145"/>
            <a:ext cx="8259491" cy="4960093"/>
          </a:xfrm>
          <a:prstGeom prst="rect">
            <a:avLst/>
          </a:prstGeom>
        </p:spPr>
      </p:pic>
      <p:sp>
        <p:nvSpPr>
          <p:cNvPr id="3" name="Title 2"/>
          <p:cNvSpPr>
            <a:spLocks noGrp="1"/>
          </p:cNvSpPr>
          <p:nvPr>
            <p:ph type="title"/>
          </p:nvPr>
        </p:nvSpPr>
        <p:spPr/>
        <p:txBody>
          <a:bodyPr/>
          <a:lstStyle/>
          <a:p>
            <a:r>
              <a:rPr lang="en-GB" dirty="0" smtClean="0"/>
              <a:t>What can </a:t>
            </a:r>
            <a:r>
              <a:rPr lang="en-GB" i="1" dirty="0" smtClean="0">
                <a:solidFill>
                  <a:srgbClr val="FF0000"/>
                </a:solidFill>
              </a:rPr>
              <a:t>WE</a:t>
            </a:r>
            <a:r>
              <a:rPr lang="en-GB" dirty="0" smtClean="0"/>
              <a:t> do to help?</a:t>
            </a:r>
            <a:endParaRPr lang="en-GB" dirty="0"/>
          </a:p>
        </p:txBody>
      </p:sp>
      <p:cxnSp>
        <p:nvCxnSpPr>
          <p:cNvPr id="6" name="Straight Connector 5"/>
          <p:cNvCxnSpPr/>
          <p:nvPr/>
        </p:nvCxnSpPr>
        <p:spPr>
          <a:xfrm>
            <a:off x="2086379" y="4056847"/>
            <a:ext cx="6439436" cy="0"/>
          </a:xfrm>
          <a:prstGeom prst="line">
            <a:avLst/>
          </a:prstGeom>
          <a:ln w="508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016347" y="1880315"/>
            <a:ext cx="0" cy="1906074"/>
          </a:xfrm>
          <a:prstGeom prst="straightConnector1">
            <a:avLst/>
          </a:prstGeom>
          <a:ln w="2222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6926" y="6302801"/>
            <a:ext cx="5436144" cy="400110"/>
          </a:xfrm>
          <a:prstGeom prst="rect">
            <a:avLst/>
          </a:prstGeom>
        </p:spPr>
        <p:txBody>
          <a:bodyPr wrap="square">
            <a:spAutoFit/>
          </a:bodyPr>
          <a:lstStyle/>
          <a:p>
            <a:r>
              <a:rPr lang="en-GB" sz="1000" dirty="0" smtClean="0"/>
              <a:t>Sources for sustainable level: Committee on Climate Change 2015, Netherlands </a:t>
            </a:r>
            <a:r>
              <a:rPr lang="en-GB" sz="1000" dirty="0" err="1" smtClean="0"/>
              <a:t>Dept</a:t>
            </a:r>
            <a:r>
              <a:rPr lang="en-GB" sz="1000" dirty="0" smtClean="0"/>
              <a:t> of Environment, Chatham House 2015</a:t>
            </a:r>
            <a:endParaRPr lang="en-GB" sz="1000" dirty="0"/>
          </a:p>
        </p:txBody>
      </p:sp>
      <p:sp>
        <p:nvSpPr>
          <p:cNvPr id="13" name="TextBox 12"/>
          <p:cNvSpPr txBox="1"/>
          <p:nvPr/>
        </p:nvSpPr>
        <p:spPr>
          <a:xfrm>
            <a:off x="8076066" y="2230905"/>
            <a:ext cx="1569200" cy="646331"/>
          </a:xfrm>
          <a:prstGeom prst="rect">
            <a:avLst/>
          </a:prstGeom>
          <a:noFill/>
        </p:spPr>
        <p:txBody>
          <a:bodyPr wrap="square" rtlCol="0">
            <a:spAutoFit/>
          </a:bodyPr>
          <a:lstStyle/>
          <a:p>
            <a:r>
              <a:rPr lang="en-GB" b="1" dirty="0" smtClean="0">
                <a:solidFill>
                  <a:schemeClr val="tx2"/>
                </a:solidFill>
              </a:rPr>
              <a:t>savings possible</a:t>
            </a:r>
            <a:endParaRPr lang="en-GB" b="1" dirty="0">
              <a:solidFill>
                <a:schemeClr val="tx2"/>
              </a:solidFill>
            </a:endParaRPr>
          </a:p>
        </p:txBody>
      </p:sp>
    </p:spTree>
    <p:extLst>
      <p:ext uri="{BB962C8B-B14F-4D97-AF65-F5344CB8AC3E}">
        <p14:creationId xmlns:p14="http://schemas.microsoft.com/office/powerpoint/2010/main" val="1302916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Every   </a:t>
            </a:r>
            <a:r>
              <a:rPr lang="en-GB" sz="1600" dirty="0" smtClean="0"/>
              <a:t>little</a:t>
            </a:r>
            <a:r>
              <a:rPr lang="en-GB" dirty="0" smtClean="0"/>
              <a:t>    </a:t>
            </a:r>
            <a:r>
              <a:rPr lang="en-GB" sz="4400" dirty="0" smtClean="0">
                <a:solidFill>
                  <a:srgbClr val="FF0000"/>
                </a:solidFill>
              </a:rPr>
              <a:t>BIG</a:t>
            </a:r>
            <a:r>
              <a:rPr lang="en-GB" dirty="0" smtClean="0"/>
              <a:t>   helps</a:t>
            </a:r>
            <a:endParaRPr lang="en-GB" dirty="0"/>
          </a:p>
        </p:txBody>
      </p:sp>
      <p:sp>
        <p:nvSpPr>
          <p:cNvPr id="4" name="TextBox 3"/>
          <p:cNvSpPr txBox="1"/>
          <p:nvPr/>
        </p:nvSpPr>
        <p:spPr>
          <a:xfrm>
            <a:off x="1462924" y="99682"/>
            <a:ext cx="984062" cy="1015663"/>
          </a:xfrm>
          <a:prstGeom prst="rect">
            <a:avLst/>
          </a:prstGeom>
          <a:noFill/>
        </p:spPr>
        <p:txBody>
          <a:bodyPr wrap="square" rtlCol="0">
            <a:spAutoFit/>
          </a:bodyPr>
          <a:lstStyle/>
          <a:p>
            <a:r>
              <a:rPr lang="en-GB" sz="6000" dirty="0" smtClean="0">
                <a:solidFill>
                  <a:srgbClr val="FF0000"/>
                </a:solidFill>
              </a:rPr>
              <a:t>X</a:t>
            </a:r>
            <a:endParaRPr lang="en-GB" sz="6000" dirty="0">
              <a:solidFill>
                <a:srgbClr val="FF0000"/>
              </a:solidFill>
            </a:endParaRPr>
          </a:p>
        </p:txBody>
      </p:sp>
      <p:grpSp>
        <p:nvGrpSpPr>
          <p:cNvPr id="2" name="Group 1"/>
          <p:cNvGrpSpPr/>
          <p:nvPr/>
        </p:nvGrpSpPr>
        <p:grpSpPr>
          <a:xfrm>
            <a:off x="786140" y="1081127"/>
            <a:ext cx="8808620" cy="5007267"/>
            <a:chOff x="786140" y="1081127"/>
            <a:chExt cx="8808620" cy="5007267"/>
          </a:xfrm>
        </p:grpSpPr>
        <p:sp>
          <p:nvSpPr>
            <p:cNvPr id="12" name="Title 1"/>
            <p:cNvSpPr txBox="1">
              <a:spLocks/>
            </p:cNvSpPr>
            <p:nvPr/>
          </p:nvSpPr>
          <p:spPr>
            <a:xfrm>
              <a:off x="786140" y="1985048"/>
              <a:ext cx="5664764"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2400" dirty="0" smtClean="0"/>
                <a:t>Travel less in cars and planes, carbon offset</a:t>
              </a:r>
              <a:endParaRPr lang="en-GB" sz="2400" dirty="0"/>
            </a:p>
          </p:txBody>
        </p:sp>
        <p:sp>
          <p:nvSpPr>
            <p:cNvPr id="16" name="Title 1"/>
            <p:cNvSpPr txBox="1">
              <a:spLocks/>
            </p:cNvSpPr>
            <p:nvPr/>
          </p:nvSpPr>
          <p:spPr>
            <a:xfrm>
              <a:off x="786141" y="3200430"/>
              <a:ext cx="8808619"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2400" dirty="0" smtClean="0"/>
                <a:t>Go vegetarian 6 days out of 7</a:t>
              </a:r>
              <a:endParaRPr lang="en-GB" sz="2400" dirty="0"/>
            </a:p>
          </p:txBody>
        </p:sp>
        <p:sp>
          <p:nvSpPr>
            <p:cNvPr id="17" name="Title 1"/>
            <p:cNvSpPr txBox="1">
              <a:spLocks/>
            </p:cNvSpPr>
            <p:nvPr/>
          </p:nvSpPr>
          <p:spPr>
            <a:xfrm>
              <a:off x="786141" y="4415812"/>
              <a:ext cx="8808619"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2400" dirty="0" smtClean="0"/>
                <a:t>Shop less, keep things longer</a:t>
              </a:r>
            </a:p>
          </p:txBody>
        </p:sp>
        <p:sp>
          <p:nvSpPr>
            <p:cNvPr id="18" name="Title 1"/>
            <p:cNvSpPr txBox="1">
              <a:spLocks/>
            </p:cNvSpPr>
            <p:nvPr/>
          </p:nvSpPr>
          <p:spPr>
            <a:xfrm>
              <a:off x="786141" y="5631194"/>
              <a:ext cx="8808619"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2400" dirty="0" smtClean="0"/>
                <a:t>Turn the heating down, live together</a:t>
              </a:r>
            </a:p>
          </p:txBody>
        </p:sp>
        <p:sp>
          <p:nvSpPr>
            <p:cNvPr id="20" name="Title 1"/>
            <p:cNvSpPr txBox="1">
              <a:spLocks/>
            </p:cNvSpPr>
            <p:nvPr/>
          </p:nvSpPr>
          <p:spPr>
            <a:xfrm>
              <a:off x="786141" y="2592739"/>
              <a:ext cx="8808619"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1600" dirty="0" smtClean="0">
                  <a:solidFill>
                    <a:schemeClr val="bg2"/>
                  </a:solidFill>
                </a:rPr>
                <a:t>Turn off television/computer; don’t leave on standby</a:t>
              </a:r>
            </a:p>
          </p:txBody>
        </p:sp>
        <p:sp>
          <p:nvSpPr>
            <p:cNvPr id="21" name="Title 1"/>
            <p:cNvSpPr txBox="1">
              <a:spLocks/>
            </p:cNvSpPr>
            <p:nvPr/>
          </p:nvSpPr>
          <p:spPr>
            <a:xfrm>
              <a:off x="786141" y="3808121"/>
              <a:ext cx="8808619"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1600" dirty="0" smtClean="0">
                  <a:solidFill>
                    <a:schemeClr val="bg2"/>
                  </a:solidFill>
                </a:rPr>
                <a:t>Turn off dripping taps</a:t>
              </a:r>
            </a:p>
          </p:txBody>
        </p:sp>
        <p:sp>
          <p:nvSpPr>
            <p:cNvPr id="22" name="Title 1"/>
            <p:cNvSpPr txBox="1">
              <a:spLocks/>
            </p:cNvSpPr>
            <p:nvPr/>
          </p:nvSpPr>
          <p:spPr>
            <a:xfrm>
              <a:off x="786141" y="5023503"/>
              <a:ext cx="8808619"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1600" dirty="0" smtClean="0">
                  <a:solidFill>
                    <a:schemeClr val="bg2"/>
                  </a:solidFill>
                </a:rPr>
                <a:t>Buy local apples rather than imported apples</a:t>
              </a:r>
            </a:p>
          </p:txBody>
        </p:sp>
        <p:sp>
          <p:nvSpPr>
            <p:cNvPr id="23" name="Title 1"/>
            <p:cNvSpPr txBox="1">
              <a:spLocks/>
            </p:cNvSpPr>
            <p:nvPr/>
          </p:nvSpPr>
          <p:spPr>
            <a:xfrm>
              <a:off x="6759791" y="1081127"/>
              <a:ext cx="2834969"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sz="4000" dirty="0" smtClean="0">
                  <a:solidFill>
                    <a:srgbClr val="FF0000"/>
                  </a:solidFill>
                </a:rPr>
                <a:t>BIG HELP?</a:t>
              </a:r>
            </a:p>
          </p:txBody>
        </p:sp>
        <p:pic>
          <p:nvPicPr>
            <p:cNvPr id="1028" name="Picture 4" descr="http://www.clipartbest.com/cliparts/9ip/GoK/9ipGoK9i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9139" y="161863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clipartbest.com/cliparts/9ip/GoK/9ipGoK9i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9139" y="280375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clipartbest.com/cliparts/9ip/GoK/9ipGoK9i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9139" y="39888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clipartbest.com/cliparts/9ip/GoK/9ipGoK9i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9139" y="517399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332128" y="2507014"/>
              <a:ext cx="984062" cy="523220"/>
            </a:xfrm>
            <a:prstGeom prst="rect">
              <a:avLst/>
            </a:prstGeom>
            <a:noFill/>
          </p:spPr>
          <p:txBody>
            <a:bodyPr wrap="square" rtlCol="0">
              <a:spAutoFit/>
            </a:bodyPr>
            <a:lstStyle/>
            <a:p>
              <a:r>
                <a:rPr lang="en-GB" sz="2800" b="1" dirty="0" smtClean="0">
                  <a:solidFill>
                    <a:srgbClr val="FF0000"/>
                  </a:solidFill>
                </a:rPr>
                <a:t>X</a:t>
              </a:r>
              <a:endParaRPr lang="en-GB" sz="2800" b="1" dirty="0">
                <a:solidFill>
                  <a:srgbClr val="FF0000"/>
                </a:solidFill>
              </a:endParaRPr>
            </a:p>
          </p:txBody>
        </p:sp>
        <p:sp>
          <p:nvSpPr>
            <p:cNvPr id="27" name="TextBox 26"/>
            <p:cNvSpPr txBox="1"/>
            <p:nvPr/>
          </p:nvSpPr>
          <p:spPr>
            <a:xfrm>
              <a:off x="7332128" y="3688481"/>
              <a:ext cx="984062" cy="523220"/>
            </a:xfrm>
            <a:prstGeom prst="rect">
              <a:avLst/>
            </a:prstGeom>
            <a:noFill/>
          </p:spPr>
          <p:txBody>
            <a:bodyPr wrap="square" rtlCol="0">
              <a:spAutoFit/>
            </a:bodyPr>
            <a:lstStyle/>
            <a:p>
              <a:r>
                <a:rPr lang="en-GB" sz="2800" b="1" dirty="0" smtClean="0">
                  <a:solidFill>
                    <a:srgbClr val="FF0000"/>
                  </a:solidFill>
                </a:rPr>
                <a:t>X</a:t>
              </a:r>
              <a:endParaRPr lang="en-GB" sz="2800" b="1" dirty="0">
                <a:solidFill>
                  <a:srgbClr val="FF0000"/>
                </a:solidFill>
              </a:endParaRPr>
            </a:p>
          </p:txBody>
        </p:sp>
        <p:sp>
          <p:nvSpPr>
            <p:cNvPr id="28" name="TextBox 27"/>
            <p:cNvSpPr txBox="1"/>
            <p:nvPr/>
          </p:nvSpPr>
          <p:spPr>
            <a:xfrm>
              <a:off x="7337715" y="4939845"/>
              <a:ext cx="984062" cy="523220"/>
            </a:xfrm>
            <a:prstGeom prst="rect">
              <a:avLst/>
            </a:prstGeom>
            <a:noFill/>
          </p:spPr>
          <p:txBody>
            <a:bodyPr wrap="square" rtlCol="0">
              <a:spAutoFit/>
            </a:bodyPr>
            <a:lstStyle/>
            <a:p>
              <a:r>
                <a:rPr lang="en-GB" sz="2800" b="1" dirty="0" smtClean="0">
                  <a:solidFill>
                    <a:srgbClr val="FF0000"/>
                  </a:solidFill>
                </a:rPr>
                <a:t>X</a:t>
              </a:r>
              <a:endParaRPr lang="en-GB" sz="2800" b="1" dirty="0">
                <a:solidFill>
                  <a:srgbClr val="FF0000"/>
                </a:solidFill>
              </a:endParaRPr>
            </a:p>
          </p:txBody>
        </p:sp>
      </p:grpSp>
    </p:spTree>
    <p:extLst>
      <p:ext uri="{BB962C8B-B14F-4D97-AF65-F5344CB8AC3E}">
        <p14:creationId xmlns:p14="http://schemas.microsoft.com/office/powerpoint/2010/main" val="1305208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9" y="285062"/>
            <a:ext cx="8163532" cy="432000"/>
          </a:xfrm>
        </p:spPr>
        <p:txBody>
          <a:bodyPr/>
          <a:lstStyle/>
          <a:p>
            <a:r>
              <a:rPr lang="en-GB" dirty="0" smtClean="0"/>
              <a:t>A few thoughts on psychological barriers to change</a:t>
            </a:r>
            <a:endParaRPr lang="en-GB" dirty="0"/>
          </a:p>
        </p:txBody>
      </p:sp>
      <p:sp>
        <p:nvSpPr>
          <p:cNvPr id="7" name="Title 1"/>
          <p:cNvSpPr txBox="1">
            <a:spLocks/>
          </p:cNvSpPr>
          <p:nvPr/>
        </p:nvSpPr>
        <p:spPr>
          <a:xfrm>
            <a:off x="1168051" y="3918437"/>
            <a:ext cx="7409820" cy="432000"/>
          </a:xfrm>
          <a:prstGeom prst="rect">
            <a:avLst/>
          </a:prstGeom>
        </p:spPr>
        <p:txBody>
          <a:bodyPr vert="horz" wrap="square" lIns="0" tIns="45720" rIns="0" bIns="45720" rtlCol="0" anchor="ctr">
            <a:noAutofit/>
          </a:bodyPr>
          <a:lstStyle>
            <a:lvl1pPr algn="l" defTabSz="914377" rtl="0" eaLnBrk="1" latinLnBrk="0" hangingPunct="1">
              <a:lnSpc>
                <a:spcPct val="90000"/>
              </a:lnSpc>
              <a:spcBef>
                <a:spcPct val="0"/>
              </a:spcBef>
              <a:buNone/>
              <a:defRPr sz="3000" b="1" kern="1200" baseline="0">
                <a:solidFill>
                  <a:schemeClr val="tx2"/>
                </a:solidFill>
                <a:latin typeface="+mn-lt"/>
                <a:ea typeface="+mj-ea"/>
                <a:cs typeface="+mj-cs"/>
              </a:defRPr>
            </a:lvl1pPr>
          </a:lstStyle>
          <a:p>
            <a:r>
              <a:rPr lang="en-GB" dirty="0" smtClean="0">
                <a:solidFill>
                  <a:srgbClr val="FF0000"/>
                </a:solidFill>
              </a:rPr>
              <a:t>Pessimism</a:t>
            </a:r>
            <a:r>
              <a:rPr lang="en-GB" dirty="0" smtClean="0"/>
              <a:t> – give up</a:t>
            </a:r>
          </a:p>
          <a:p>
            <a:r>
              <a:rPr lang="en-GB" dirty="0" smtClean="0">
                <a:solidFill>
                  <a:srgbClr val="FF0000"/>
                </a:solidFill>
              </a:rPr>
              <a:t>Optimism</a:t>
            </a:r>
            <a:r>
              <a:rPr lang="en-GB" dirty="0" smtClean="0"/>
              <a:t> – decide there’s no need to change</a:t>
            </a:r>
          </a:p>
          <a:p>
            <a:r>
              <a:rPr lang="en-GB" dirty="0" smtClean="0">
                <a:solidFill>
                  <a:srgbClr val="FF0000"/>
                </a:solidFill>
              </a:rPr>
              <a:t>Vicarious atonement</a:t>
            </a:r>
            <a:r>
              <a:rPr lang="en-GB" dirty="0" smtClean="0"/>
              <a:t> – abdicate responsibility to government (which leaves it up to us!) </a:t>
            </a:r>
          </a:p>
          <a:p>
            <a:r>
              <a:rPr lang="en-GB" dirty="0" smtClean="0">
                <a:solidFill>
                  <a:srgbClr val="FF0000"/>
                </a:solidFill>
              </a:rPr>
              <a:t>Disavowal</a:t>
            </a:r>
            <a:r>
              <a:rPr lang="en-GB" dirty="0" smtClean="0"/>
              <a:t> – decide I am insignificant so what I do doesn’t matter</a:t>
            </a:r>
          </a:p>
          <a:p>
            <a:endParaRPr lang="en-GB" dirty="0"/>
          </a:p>
          <a:p>
            <a:r>
              <a:rPr lang="en-GB" dirty="0"/>
              <a:t>We must not waste time </a:t>
            </a:r>
            <a:r>
              <a:rPr lang="en-GB" dirty="0" smtClean="0"/>
              <a:t>casting </a:t>
            </a:r>
            <a:r>
              <a:rPr lang="en-GB" dirty="0"/>
              <a:t>blame </a:t>
            </a:r>
            <a:r>
              <a:rPr lang="en-GB" dirty="0" smtClean="0"/>
              <a:t>(on government, </a:t>
            </a:r>
            <a:r>
              <a:rPr lang="en-GB" dirty="0"/>
              <a:t>rich, old, oil companies, other countries, </a:t>
            </a:r>
            <a:r>
              <a:rPr lang="en-GB" dirty="0" smtClean="0"/>
              <a:t>…)</a:t>
            </a:r>
          </a:p>
          <a:p>
            <a:endParaRPr lang="en-GB" dirty="0"/>
          </a:p>
          <a:p>
            <a:r>
              <a:rPr lang="en-GB" dirty="0" smtClean="0">
                <a:solidFill>
                  <a:srgbClr val="00B050"/>
                </a:solidFill>
              </a:rPr>
              <a:t>We </a:t>
            </a:r>
            <a:r>
              <a:rPr lang="en-GB" dirty="0" smtClean="0">
                <a:solidFill>
                  <a:srgbClr val="00B050"/>
                </a:solidFill>
              </a:rPr>
              <a:t>must take responsibility for our own lives, and fight for a different way of life</a:t>
            </a:r>
            <a:endParaRPr lang="en-GB" dirty="0" smtClean="0">
              <a:solidFill>
                <a:srgbClr val="00B050"/>
              </a:solidFill>
            </a:endParaRPr>
          </a:p>
          <a:p>
            <a:endParaRPr lang="en-GB" dirty="0"/>
          </a:p>
          <a:p>
            <a:endParaRPr lang="en-GB" dirty="0"/>
          </a:p>
        </p:txBody>
      </p:sp>
    </p:spTree>
    <p:extLst>
      <p:ext uri="{BB962C8B-B14F-4D97-AF65-F5344CB8AC3E}">
        <p14:creationId xmlns:p14="http://schemas.microsoft.com/office/powerpoint/2010/main" val="405082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mojaveriver.net/wp-content/uploads/2014/09/earth-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3924" y="1185861"/>
            <a:ext cx="4549776" cy="454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11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Chatham House 2015 report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30" y="875763"/>
            <a:ext cx="7297124" cy="5405814"/>
          </a:xfrm>
          <a:prstGeom prst="rect">
            <a:avLst/>
          </a:prstGeom>
        </p:spPr>
      </p:pic>
    </p:spTree>
    <p:extLst>
      <p:ext uri="{BB962C8B-B14F-4D97-AF65-F5344CB8AC3E}">
        <p14:creationId xmlns:p14="http://schemas.microsoft.com/office/powerpoint/2010/main" val="1515886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smtClean="0"/>
              <a:t>… there were </a:t>
            </a:r>
            <a:r>
              <a:rPr lang="en-GB" b="1" dirty="0" smtClean="0">
                <a:solidFill>
                  <a:srgbClr val="FF0000"/>
                </a:solidFill>
              </a:rPr>
              <a:t>1.5</a:t>
            </a:r>
            <a:r>
              <a:rPr lang="en-GB" dirty="0" smtClean="0">
                <a:solidFill>
                  <a:srgbClr val="FF0000"/>
                </a:solidFill>
              </a:rPr>
              <a:t> </a:t>
            </a:r>
            <a:r>
              <a:rPr lang="en-GB" dirty="0" smtClean="0"/>
              <a:t>billion people living on the Earth using </a:t>
            </a:r>
            <a:r>
              <a:rPr lang="en-GB" b="1" dirty="0" smtClean="0">
                <a:solidFill>
                  <a:srgbClr val="FF0000"/>
                </a:solidFill>
              </a:rPr>
              <a:t>60</a:t>
            </a:r>
            <a:r>
              <a:rPr lang="en-GB" dirty="0" smtClean="0">
                <a:solidFill>
                  <a:srgbClr val="FF0000"/>
                </a:solidFill>
              </a:rPr>
              <a:t> </a:t>
            </a:r>
            <a:r>
              <a:rPr lang="en-GB" dirty="0" smtClean="0"/>
              <a:t>* 10</a:t>
            </a:r>
            <a:r>
              <a:rPr lang="en-GB" baseline="30000" dirty="0" smtClean="0"/>
              <a:t>18</a:t>
            </a:r>
            <a:r>
              <a:rPr lang="en-GB" dirty="0" smtClean="0"/>
              <a:t> joules energy each year</a:t>
            </a:r>
          </a:p>
          <a:p>
            <a:endParaRPr lang="en-GB" dirty="0"/>
          </a:p>
          <a:p>
            <a:r>
              <a:rPr lang="en-GB" dirty="0" smtClean="0"/>
              <a:t>Today, there are </a:t>
            </a:r>
            <a:r>
              <a:rPr lang="en-GB" b="1" dirty="0" smtClean="0">
                <a:solidFill>
                  <a:srgbClr val="FF0000"/>
                </a:solidFill>
              </a:rPr>
              <a:t>7.5</a:t>
            </a:r>
            <a:r>
              <a:rPr lang="en-GB" dirty="0" smtClean="0">
                <a:solidFill>
                  <a:srgbClr val="FF0000"/>
                </a:solidFill>
              </a:rPr>
              <a:t> </a:t>
            </a:r>
            <a:r>
              <a:rPr lang="en-GB" dirty="0" smtClean="0"/>
              <a:t>billion people living on the Earth using </a:t>
            </a:r>
            <a:r>
              <a:rPr lang="en-GB" b="1" dirty="0" smtClean="0">
                <a:solidFill>
                  <a:srgbClr val="FF0000"/>
                </a:solidFill>
              </a:rPr>
              <a:t>600</a:t>
            </a:r>
            <a:r>
              <a:rPr lang="en-GB" dirty="0" smtClean="0">
                <a:solidFill>
                  <a:srgbClr val="FF0000"/>
                </a:solidFill>
              </a:rPr>
              <a:t> </a:t>
            </a:r>
            <a:r>
              <a:rPr lang="en-GB" dirty="0" smtClean="0"/>
              <a:t>* 10</a:t>
            </a:r>
            <a:r>
              <a:rPr lang="en-GB" baseline="30000" dirty="0" smtClean="0"/>
              <a:t>18</a:t>
            </a:r>
            <a:r>
              <a:rPr lang="en-GB" dirty="0" smtClean="0"/>
              <a:t> joules energy each year</a:t>
            </a:r>
          </a:p>
          <a:p>
            <a:pPr marL="0" indent="0">
              <a:buNone/>
            </a:pPr>
            <a:endParaRPr lang="en-GB" dirty="0" smtClean="0"/>
          </a:p>
          <a:p>
            <a:endParaRPr lang="en-GB" dirty="0"/>
          </a:p>
          <a:p>
            <a:endParaRPr lang="en-GB" dirty="0" smtClean="0"/>
          </a:p>
          <a:p>
            <a:pPr marL="534988" lvl="1" indent="0">
              <a:buNone/>
            </a:pPr>
            <a:endParaRPr lang="en-GB" dirty="0"/>
          </a:p>
          <a:p>
            <a:endParaRPr lang="en-GB" dirty="0" smtClean="0"/>
          </a:p>
          <a:p>
            <a:endParaRPr lang="en-GB" dirty="0"/>
          </a:p>
          <a:p>
            <a:endParaRPr lang="en-GB" dirty="0" smtClean="0"/>
          </a:p>
          <a:p>
            <a:pPr marL="0" indent="0">
              <a:buNone/>
            </a:pPr>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100 years ago …</a:t>
            </a:r>
            <a:endParaRPr lang="en-GB" dirty="0"/>
          </a:p>
        </p:txBody>
      </p:sp>
      <p:sp>
        <p:nvSpPr>
          <p:cNvPr id="6" name="Rectangle 5"/>
          <p:cNvSpPr/>
          <p:nvPr/>
        </p:nvSpPr>
        <p:spPr>
          <a:xfrm>
            <a:off x="604055" y="5510480"/>
            <a:ext cx="4953000" cy="246221"/>
          </a:xfrm>
          <a:prstGeom prst="rect">
            <a:avLst/>
          </a:prstGeom>
        </p:spPr>
        <p:txBody>
          <a:bodyPr>
            <a:spAutoFit/>
          </a:bodyPr>
          <a:lstStyle/>
          <a:p>
            <a:r>
              <a:rPr lang="en-GB" sz="1000" dirty="0" smtClean="0"/>
              <a:t>Source: UN data, Vaclav </a:t>
            </a:r>
            <a:r>
              <a:rPr lang="en-GB" sz="1000" dirty="0" err="1" smtClean="0"/>
              <a:t>Smil</a:t>
            </a:r>
            <a:r>
              <a:rPr lang="en-GB" sz="1000" dirty="0" smtClean="0"/>
              <a:t> </a:t>
            </a:r>
            <a:endParaRPr lang="en-GB" sz="1000" dirty="0"/>
          </a:p>
        </p:txBody>
      </p:sp>
      <p:grpSp>
        <p:nvGrpSpPr>
          <p:cNvPr id="7" name="Group 6"/>
          <p:cNvGrpSpPr/>
          <p:nvPr/>
        </p:nvGrpSpPr>
        <p:grpSpPr>
          <a:xfrm>
            <a:off x="5456274" y="2741700"/>
            <a:ext cx="3581058" cy="3557499"/>
            <a:chOff x="5456274" y="2741700"/>
            <a:chExt cx="3581058" cy="3557499"/>
          </a:xfrm>
        </p:grpSpPr>
        <p:pic>
          <p:nvPicPr>
            <p:cNvPr id="1028" name="Picture 4" descr="http://www.euanmearns.com/wp-content/uploads/2014/07/world_energy_popul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274" y="2741700"/>
              <a:ext cx="3581058" cy="3557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8070" y="2741700"/>
              <a:ext cx="2949262" cy="369332"/>
            </a:xfrm>
            <a:prstGeom prst="rect">
              <a:avLst/>
            </a:prstGeom>
            <a:solidFill>
              <a:schemeClr val="bg1">
                <a:lumMod val="95000"/>
              </a:schemeClr>
            </a:solidFill>
          </p:spPr>
          <p:txBody>
            <a:bodyPr wrap="square" rtlCol="0">
              <a:spAutoFit/>
            </a:bodyPr>
            <a:lstStyle/>
            <a:p>
              <a:r>
                <a:rPr lang="en-GB" b="1" dirty="0" smtClean="0"/>
                <a:t>Energy and population</a:t>
              </a:r>
              <a:endParaRPr lang="en-GB" b="1" dirty="0"/>
            </a:p>
          </p:txBody>
        </p:sp>
      </p:grpSp>
    </p:spTree>
    <p:extLst>
      <p:ext uri="{BB962C8B-B14F-4D97-AF65-F5344CB8AC3E}">
        <p14:creationId xmlns:p14="http://schemas.microsoft.com/office/powerpoint/2010/main" val="2982977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smtClean="0"/>
              <a:t>Great Barrier Reef – 50% loss in 30 years</a:t>
            </a:r>
          </a:p>
          <a:p>
            <a:endParaRPr lang="en-GB" dirty="0"/>
          </a:p>
          <a:p>
            <a:r>
              <a:rPr lang="en-GB" dirty="0" smtClean="0"/>
              <a:t>Arctic Ice Shelf – 20% loss in 30 years</a:t>
            </a:r>
          </a:p>
          <a:p>
            <a:endParaRPr lang="en-GB" dirty="0"/>
          </a:p>
          <a:p>
            <a:r>
              <a:rPr lang="en-GB" dirty="0" smtClean="0"/>
              <a:t>Amazon Rain Forest – 10% loss in 15 years</a:t>
            </a:r>
          </a:p>
          <a:p>
            <a:endParaRPr lang="en-GB" dirty="0"/>
          </a:p>
          <a:p>
            <a:endParaRPr lang="en-GB" dirty="0" smtClean="0"/>
          </a:p>
          <a:p>
            <a:endParaRPr lang="en-GB" dirty="0"/>
          </a:p>
          <a:p>
            <a:endParaRPr lang="en-GB" dirty="0" smtClean="0"/>
          </a:p>
          <a:p>
            <a:endParaRPr lang="en-GB" dirty="0"/>
          </a:p>
        </p:txBody>
      </p:sp>
      <p:sp>
        <p:nvSpPr>
          <p:cNvPr id="3" name="Title 2"/>
          <p:cNvSpPr>
            <a:spLocks noGrp="1"/>
          </p:cNvSpPr>
          <p:nvPr>
            <p:ph type="title"/>
          </p:nvPr>
        </p:nvSpPr>
        <p:spPr>
          <a:xfrm>
            <a:off x="414338" y="285062"/>
            <a:ext cx="8484335" cy="432000"/>
          </a:xfrm>
        </p:spPr>
        <p:txBody>
          <a:bodyPr/>
          <a:lstStyle/>
          <a:p>
            <a:r>
              <a:rPr lang="en-GB" dirty="0" smtClean="0"/>
              <a:t>Evidence of global human impact on the environment</a:t>
            </a:r>
            <a:endParaRPr lang="en-GB" dirty="0"/>
          </a:p>
        </p:txBody>
      </p:sp>
      <p:pic>
        <p:nvPicPr>
          <p:cNvPr id="2054" name="Picture 6" descr="http://foundtheworld.com/wp-content/uploads/2016/01/Great-Barrier-Reef-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186" y="1412875"/>
            <a:ext cx="28956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coble.com/wp-content/uploads/2008/01/polar-ice-caps-mel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186" y="3638169"/>
            <a:ext cx="289560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makingclimatechangehistory.com/upload/amazon_rainfore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549" y="3314319"/>
            <a:ext cx="2895600" cy="23050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9067" y="5950617"/>
            <a:ext cx="4953000" cy="246221"/>
          </a:xfrm>
          <a:prstGeom prst="rect">
            <a:avLst/>
          </a:prstGeom>
        </p:spPr>
        <p:txBody>
          <a:bodyPr>
            <a:spAutoFit/>
          </a:bodyPr>
          <a:lstStyle/>
          <a:p>
            <a:r>
              <a:rPr lang="en-GB" sz="1000" dirty="0" smtClean="0"/>
              <a:t>Source: David Attenborough, NASA, World Wildlife Fund </a:t>
            </a:r>
            <a:endParaRPr lang="en-GB" sz="1000" dirty="0"/>
          </a:p>
        </p:txBody>
      </p:sp>
    </p:spTree>
    <p:extLst>
      <p:ext uri="{BB962C8B-B14F-4D97-AF65-F5344CB8AC3E}">
        <p14:creationId xmlns:p14="http://schemas.microsoft.com/office/powerpoint/2010/main" val="321704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14338" y="1242769"/>
            <a:ext cx="9069387" cy="1348031"/>
          </a:xfrm>
        </p:spPr>
        <p:txBody>
          <a:bodyPr>
            <a:normAutofit/>
          </a:bodyPr>
          <a:lstStyle/>
          <a:p>
            <a:r>
              <a:rPr lang="en-GB" b="1" dirty="0" smtClean="0">
                <a:solidFill>
                  <a:srgbClr val="FF0000"/>
                </a:solidFill>
              </a:rPr>
              <a:t>Political promises will not prevent dangerous climate change, even if enacted</a:t>
            </a:r>
          </a:p>
          <a:p>
            <a:pPr lvl="1"/>
            <a:endParaRPr lang="en-GB" dirty="0" smtClean="0"/>
          </a:p>
          <a:p>
            <a:r>
              <a:rPr lang="en-GB" dirty="0" smtClean="0"/>
              <a:t>More storms, droughts, land covered by rising seas, loss of jungles and animals, ocean acidity and loss of fish, growing deserts and widespread famine</a:t>
            </a:r>
          </a:p>
          <a:p>
            <a:endParaRPr lang="en-GB" dirty="0"/>
          </a:p>
          <a:p>
            <a:pPr lvl="1"/>
            <a:endParaRPr lang="en-GB" dirty="0"/>
          </a:p>
        </p:txBody>
      </p:sp>
      <p:sp>
        <p:nvSpPr>
          <p:cNvPr id="3" name="Title 2"/>
          <p:cNvSpPr>
            <a:spLocks noGrp="1"/>
          </p:cNvSpPr>
          <p:nvPr>
            <p:ph type="title"/>
          </p:nvPr>
        </p:nvSpPr>
        <p:spPr/>
        <p:txBody>
          <a:bodyPr/>
          <a:lstStyle/>
          <a:p>
            <a:r>
              <a:rPr lang="en-GB" dirty="0" smtClean="0"/>
              <a:t>Projections of future global warming  </a:t>
            </a:r>
            <a:endParaRPr lang="en-GB" dirty="0"/>
          </a:p>
        </p:txBody>
      </p:sp>
      <p:pic>
        <p:nvPicPr>
          <p:cNvPr id="9" name="Picture 2" descr="http://ichef-1.bbci.co.uk/news/624/cpsprodpb/1111D/production/_87071996_climate_change_fallbacks-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9" y="2454757"/>
            <a:ext cx="5778500" cy="40297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limatenewsnetwork.net/wp-content/uploads/2015/10/Melting-ice-polar-be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532" y="2750971"/>
            <a:ext cx="2857500" cy="298132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595859" y="4765183"/>
            <a:ext cx="1596980" cy="425003"/>
          </a:xfrm>
          <a:prstGeom prst="rightArrow">
            <a:avLst/>
          </a:pr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381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9" y="455029"/>
            <a:ext cx="7892534" cy="432000"/>
          </a:xfrm>
        </p:spPr>
        <p:txBody>
          <a:bodyPr/>
          <a:lstStyle/>
          <a:p>
            <a:r>
              <a:rPr lang="en-GB" dirty="0"/>
              <a:t>H</a:t>
            </a:r>
            <a:r>
              <a:rPr lang="en-GB" dirty="0" smtClean="0"/>
              <a:t>uman beings need to halve emissions to prevent catastrophic global warming</a:t>
            </a:r>
            <a:endParaRPr lang="en-GB"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12" y="1248978"/>
            <a:ext cx="6962947" cy="8251091"/>
          </a:xfrm>
          <a:prstGeom prst="rect">
            <a:avLst/>
          </a:prstGeom>
        </p:spPr>
      </p:pic>
      <p:sp>
        <p:nvSpPr>
          <p:cNvPr id="16" name="Rectangle 15"/>
          <p:cNvSpPr/>
          <p:nvPr/>
        </p:nvSpPr>
        <p:spPr>
          <a:xfrm>
            <a:off x="414339" y="5383639"/>
            <a:ext cx="7409820" cy="41164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866185" y="5710535"/>
            <a:ext cx="4953000" cy="400110"/>
          </a:xfrm>
          <a:prstGeom prst="rect">
            <a:avLst/>
          </a:prstGeom>
        </p:spPr>
        <p:txBody>
          <a:bodyPr>
            <a:spAutoFit/>
          </a:bodyPr>
          <a:lstStyle/>
          <a:p>
            <a:r>
              <a:rPr lang="en-GB" sz="1000" dirty="0"/>
              <a:t>http://www.pbl.nl/en/publications/2011/emission-pathways-consistent-with-a-2%E2%80%89-degree-global-temperature-limit</a:t>
            </a:r>
          </a:p>
        </p:txBody>
      </p:sp>
      <p:sp>
        <p:nvSpPr>
          <p:cNvPr id="18" name="TextBox 17"/>
          <p:cNvSpPr txBox="1"/>
          <p:nvPr/>
        </p:nvSpPr>
        <p:spPr>
          <a:xfrm>
            <a:off x="8306873" y="3345824"/>
            <a:ext cx="1356805" cy="923330"/>
          </a:xfrm>
          <a:prstGeom prst="rect">
            <a:avLst/>
          </a:prstGeom>
          <a:noFill/>
        </p:spPr>
        <p:txBody>
          <a:bodyPr wrap="square" rtlCol="0">
            <a:spAutoFit/>
          </a:bodyPr>
          <a:lstStyle/>
          <a:p>
            <a:r>
              <a:rPr lang="en-GB" dirty="0" smtClean="0"/>
              <a:t>Reduction required by 2050</a:t>
            </a:r>
            <a:endParaRPr lang="en-GB" dirty="0"/>
          </a:p>
        </p:txBody>
      </p:sp>
      <p:sp>
        <p:nvSpPr>
          <p:cNvPr id="7" name="Rectangle 6"/>
          <p:cNvSpPr/>
          <p:nvPr/>
        </p:nvSpPr>
        <p:spPr>
          <a:xfrm>
            <a:off x="1866185" y="6156811"/>
            <a:ext cx="4953000" cy="246221"/>
          </a:xfrm>
          <a:prstGeom prst="rect">
            <a:avLst/>
          </a:prstGeom>
        </p:spPr>
        <p:txBody>
          <a:bodyPr>
            <a:spAutoFit/>
          </a:bodyPr>
          <a:lstStyle/>
          <a:p>
            <a:r>
              <a:rPr lang="en-GB" sz="1000" dirty="0" smtClean="0"/>
              <a:t>Also referred to by Committee on Climate Change (2014) and Chatham House report (2015)</a:t>
            </a:r>
            <a:endParaRPr lang="en-GB" sz="1000" dirty="0"/>
          </a:p>
        </p:txBody>
      </p:sp>
      <p:cxnSp>
        <p:nvCxnSpPr>
          <p:cNvPr id="4" name="Straight Connector 3"/>
          <p:cNvCxnSpPr/>
          <p:nvPr/>
        </p:nvCxnSpPr>
        <p:spPr>
          <a:xfrm>
            <a:off x="1468192" y="4069724"/>
            <a:ext cx="6207616"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68192" y="3345824"/>
            <a:ext cx="6207616"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Down Arrow 5"/>
          <p:cNvSpPr/>
          <p:nvPr/>
        </p:nvSpPr>
        <p:spPr>
          <a:xfrm>
            <a:off x="7772399" y="3356020"/>
            <a:ext cx="360608" cy="723900"/>
          </a:xfrm>
          <a:prstGeom prst="downArrow">
            <a:avLst/>
          </a:prstGeom>
          <a:gradFill>
            <a:gsLst>
              <a:gs pos="0">
                <a:srgbClr val="FF0000"/>
              </a:gs>
              <a:gs pos="74000">
                <a:srgbClr val="57FFA3"/>
              </a:gs>
              <a:gs pos="83000">
                <a:srgbClr val="00B050"/>
              </a:gs>
              <a:gs pos="100000">
                <a:srgbClr val="00B050"/>
              </a:gs>
            </a:gsLst>
            <a:lin ang="5400000" scaled="1"/>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371601" y="4069724"/>
            <a:ext cx="5093417" cy="369332"/>
          </a:xfrm>
          <a:prstGeom prst="rect">
            <a:avLst/>
          </a:prstGeom>
          <a:noFill/>
        </p:spPr>
        <p:txBody>
          <a:bodyPr wrap="square" rtlCol="0">
            <a:spAutoFit/>
          </a:bodyPr>
          <a:lstStyle/>
          <a:p>
            <a:r>
              <a:rPr lang="en-GB" b="1" dirty="0" smtClean="0">
                <a:solidFill>
                  <a:srgbClr val="00B050"/>
                </a:solidFill>
              </a:rPr>
              <a:t>10</a:t>
            </a:r>
            <a:r>
              <a:rPr lang="en-GB" b="1" dirty="0" smtClean="0">
                <a:solidFill>
                  <a:srgbClr val="00B050"/>
                </a:solidFill>
              </a:rPr>
              <a:t> </a:t>
            </a:r>
            <a:r>
              <a:rPr lang="en-GB" b="1" dirty="0" smtClean="0">
                <a:solidFill>
                  <a:srgbClr val="00B050"/>
                </a:solidFill>
              </a:rPr>
              <a:t>tonnes CO2e per </a:t>
            </a:r>
            <a:r>
              <a:rPr lang="en-GB" b="1" dirty="0" smtClean="0">
                <a:solidFill>
                  <a:srgbClr val="00B050"/>
                </a:solidFill>
              </a:rPr>
              <a:t>4-person family</a:t>
            </a:r>
            <a:endParaRPr lang="en-GB" b="1" dirty="0">
              <a:solidFill>
                <a:srgbClr val="00B050"/>
              </a:solidFill>
            </a:endParaRPr>
          </a:p>
        </p:txBody>
      </p:sp>
    </p:spTree>
    <p:extLst>
      <p:ext uri="{BB962C8B-B14F-4D97-AF65-F5344CB8AC3E}">
        <p14:creationId xmlns:p14="http://schemas.microsoft.com/office/powerpoint/2010/main" val="3132694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At least in Britain, we’re doing our bit …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37" y="989671"/>
            <a:ext cx="7705725" cy="5257800"/>
          </a:xfrm>
          <a:prstGeom prst="rect">
            <a:avLst/>
          </a:prstGeom>
        </p:spPr>
      </p:pic>
    </p:spTree>
    <p:extLst>
      <p:ext uri="{BB962C8B-B14F-4D97-AF65-F5344CB8AC3E}">
        <p14:creationId xmlns:p14="http://schemas.microsoft.com/office/powerpoint/2010/main" val="19165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14338" y="285062"/>
            <a:ext cx="8183251" cy="432000"/>
          </a:xfrm>
        </p:spPr>
        <p:txBody>
          <a:bodyPr/>
          <a:lstStyle/>
          <a:p>
            <a:r>
              <a:rPr lang="en-GB" dirty="0" smtClean="0"/>
              <a:t>At least in Britain, we’re doing our bit … or are we?  </a:t>
            </a:r>
            <a:endParaRPr lang="en-GB" dirty="0"/>
          </a:p>
        </p:txBody>
      </p:sp>
      <p:sp>
        <p:nvSpPr>
          <p:cNvPr id="6" name="Rectangle 5"/>
          <p:cNvSpPr/>
          <p:nvPr/>
        </p:nvSpPr>
        <p:spPr>
          <a:xfrm>
            <a:off x="904177" y="885819"/>
            <a:ext cx="7693412" cy="5078313"/>
          </a:xfrm>
          <a:prstGeom prst="rect">
            <a:avLst/>
          </a:prstGeom>
        </p:spPr>
        <p:txBody>
          <a:bodyPr wrap="square">
            <a:spAutoFit/>
          </a:bodyPr>
          <a:lstStyle/>
          <a:p>
            <a:r>
              <a:rPr lang="en-GB" b="1" dirty="0" smtClean="0">
                <a:solidFill>
                  <a:srgbClr val="FF0000"/>
                </a:solidFill>
              </a:rPr>
              <a:t>CCC website FAQ Number 12</a:t>
            </a:r>
            <a:r>
              <a:rPr lang="en-GB" b="1" dirty="0">
                <a:solidFill>
                  <a:srgbClr val="FF0000"/>
                </a:solidFill>
              </a:rPr>
              <a:t>) </a:t>
            </a:r>
            <a:r>
              <a:rPr lang="en-GB" dirty="0"/>
              <a:t>Despite reports of falling UK emissions, hasn’t our real carbon footprint actually risen?</a:t>
            </a:r>
          </a:p>
          <a:p>
            <a:endParaRPr lang="en-GB" dirty="0"/>
          </a:p>
          <a:p>
            <a:r>
              <a:rPr lang="en-GB" dirty="0" smtClean="0"/>
              <a:t>“The </a:t>
            </a:r>
            <a:r>
              <a:rPr lang="en-GB" dirty="0"/>
              <a:t>fall in emissions within the UK is real, </a:t>
            </a:r>
            <a:r>
              <a:rPr lang="en-GB" dirty="0" smtClean="0"/>
              <a:t>reflecting - </a:t>
            </a:r>
            <a:r>
              <a:rPr lang="en-GB" dirty="0"/>
              <a:t>for example – reductions in emissions from power generation</a:t>
            </a:r>
            <a:r>
              <a:rPr lang="en-GB" u="sng" dirty="0"/>
              <a:t>. </a:t>
            </a:r>
            <a:r>
              <a:rPr lang="en-GB" b="1" u="sng" dirty="0"/>
              <a:t>But if we look at consumption emissions, then yes, our analysis suggests that our carbon footprint has increased since 1993</a:t>
            </a:r>
            <a:r>
              <a:rPr lang="en-GB" dirty="0"/>
              <a:t>, as growth in imported emissions has more than offset the reduction in emissions produced within the UK.</a:t>
            </a:r>
          </a:p>
          <a:p>
            <a:endParaRPr lang="en-GB" dirty="0"/>
          </a:p>
          <a:p>
            <a:r>
              <a:rPr lang="en-GB" dirty="0"/>
              <a:t>This increase in imported emissions is largely a result of rising incomes, with associated increased demand for consumer goods, many of them imported. This emphasises the need for policies globally to reduce emissions. It is very encouraging in this respect that countries, including China and the US*, have made ambitious commitments to reduce emissions. There is now widespread coverage by low-carbon policies of major emitting sectors around the world. The UK is not acting alone</a:t>
            </a:r>
            <a:r>
              <a:rPr lang="en-GB" dirty="0" smtClean="0"/>
              <a:t>.”</a:t>
            </a:r>
            <a:endParaRPr lang="en-GB" dirty="0"/>
          </a:p>
          <a:p>
            <a:endParaRPr lang="en-GB" dirty="0"/>
          </a:p>
          <a:p>
            <a:r>
              <a:rPr lang="en-GB" dirty="0"/>
              <a:t>*China and US together made up about 45% of world CO2 emissions in 2011.</a:t>
            </a:r>
          </a:p>
        </p:txBody>
      </p:sp>
      <p:sp>
        <p:nvSpPr>
          <p:cNvPr id="7" name="Rectangle 6"/>
          <p:cNvSpPr/>
          <p:nvPr/>
        </p:nvSpPr>
        <p:spPr>
          <a:xfrm>
            <a:off x="2175994" y="6132889"/>
            <a:ext cx="4953000" cy="246221"/>
          </a:xfrm>
          <a:prstGeom prst="rect">
            <a:avLst/>
          </a:prstGeom>
        </p:spPr>
        <p:txBody>
          <a:bodyPr>
            <a:spAutoFit/>
          </a:bodyPr>
          <a:lstStyle/>
          <a:p>
            <a:r>
              <a:rPr lang="en-GB" sz="1000" dirty="0" smtClean="0"/>
              <a:t>Source: Committee on Climate Change website, FAQ, </a:t>
            </a:r>
            <a:r>
              <a:rPr lang="en-GB" sz="1000" dirty="0" smtClean="0"/>
              <a:t>January 2017</a:t>
            </a:r>
            <a:r>
              <a:rPr lang="en-GB" sz="1000" dirty="0" smtClean="0"/>
              <a:t> </a:t>
            </a:r>
            <a:r>
              <a:rPr lang="en-GB" sz="1000" dirty="0" smtClean="0"/>
              <a:t>(my underlining) </a:t>
            </a:r>
            <a:endParaRPr lang="en-GB" sz="1000" dirty="0"/>
          </a:p>
        </p:txBody>
      </p:sp>
    </p:spTree>
    <p:extLst>
      <p:ext uri="{BB962C8B-B14F-4D97-AF65-F5344CB8AC3E}">
        <p14:creationId xmlns:p14="http://schemas.microsoft.com/office/powerpoint/2010/main" val="2299529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Energy usage by different countries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369" y="980325"/>
            <a:ext cx="7611414" cy="5405726"/>
          </a:xfrm>
          <a:prstGeom prst="rect">
            <a:avLst/>
          </a:prstGeom>
        </p:spPr>
      </p:pic>
    </p:spTree>
    <p:extLst>
      <p:ext uri="{BB962C8B-B14F-4D97-AF65-F5344CB8AC3E}">
        <p14:creationId xmlns:p14="http://schemas.microsoft.com/office/powerpoint/2010/main" val="3819726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Presentation">
  <a:themeElements>
    <a:clrScheme name="Baringa Excel">
      <a:dk1>
        <a:sysClr val="windowText" lastClr="000000"/>
      </a:dk1>
      <a:lt1>
        <a:sysClr val="window" lastClr="FFFFFF"/>
      </a:lt1>
      <a:dk2>
        <a:srgbClr val="00487C"/>
      </a:dk2>
      <a:lt2>
        <a:srgbClr val="A6CEE3"/>
      </a:lt2>
      <a:accent1>
        <a:srgbClr val="029AF8"/>
      </a:accent1>
      <a:accent2>
        <a:srgbClr val="E50083"/>
      </a:accent2>
      <a:accent3>
        <a:srgbClr val="808080"/>
      </a:accent3>
      <a:accent4>
        <a:srgbClr val="00487C"/>
      </a:accent4>
      <a:accent5>
        <a:srgbClr val="6A2152"/>
      </a:accent5>
      <a:accent6>
        <a:srgbClr val="22C4A5"/>
      </a:accent6>
      <a:hlink>
        <a:srgbClr val="262626"/>
      </a:hlink>
      <a:folHlink>
        <a:srgbClr val="7DF9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Presentation" id="{E166EDD0-1443-422C-AF93-090459F6C9F7}" vid="{94A48457-F27C-4D46-AFFD-8D14C76FC5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Powerpoint_Presentation</Template>
  <TotalTime>2314</TotalTime>
  <Words>1187</Words>
  <Application>Microsoft Office PowerPoint</Application>
  <PresentationFormat>A4 Paper (210x297 mm)</PresentationFormat>
  <Paragraphs>161</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Wingdings</vt:lpstr>
      <vt:lpstr>Wingdings 3</vt:lpstr>
      <vt:lpstr>Powerpoint_Presentation</vt:lpstr>
      <vt:lpstr>PowerPoint Presentation</vt:lpstr>
      <vt:lpstr>100 years ago …</vt:lpstr>
      <vt:lpstr>100 years ago …</vt:lpstr>
      <vt:lpstr>Evidence of global human impact on the environment</vt:lpstr>
      <vt:lpstr>Projections of future global warming  </vt:lpstr>
      <vt:lpstr>Human beings need to halve emissions to prevent catastrophic global warming</vt:lpstr>
      <vt:lpstr>At least in Britain, we’re doing our bit …  </vt:lpstr>
      <vt:lpstr>At least in Britain, we’re doing our bit … or are we?  </vt:lpstr>
      <vt:lpstr>Energy usage by different countries</vt:lpstr>
      <vt:lpstr>Energy usage by different countries</vt:lpstr>
      <vt:lpstr>What the slide shows</vt:lpstr>
      <vt:lpstr>How do WE affect the Earth?</vt:lpstr>
      <vt:lpstr>How do WE affect the Earth?</vt:lpstr>
      <vt:lpstr>How do WE affect the Earth?</vt:lpstr>
      <vt:lpstr>Food digression: the relative impact of different foods</vt:lpstr>
      <vt:lpstr>Chatham House 2015 report </vt:lpstr>
      <vt:lpstr>Chatham House 2015 report</vt:lpstr>
      <vt:lpstr>How do WE affect the Earth?</vt:lpstr>
      <vt:lpstr>Can nuclear, wind and solar save us?</vt:lpstr>
      <vt:lpstr>What can WE do to help?</vt:lpstr>
      <vt:lpstr>Every   little    BIG   helps</vt:lpstr>
      <vt:lpstr>A few thoughts on psychological barriers to change</vt:lpstr>
      <vt:lpstr>PowerPoint Presentation</vt:lpstr>
      <vt:lpstr>Chatham House 2015 report</vt:lpstr>
    </vt:vector>
  </TitlesOfParts>
  <Company>Baringa Partners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Nind</dc:creator>
  <cp:lastModifiedBy>Andrew Nind</cp:lastModifiedBy>
  <cp:revision>126</cp:revision>
  <cp:lastPrinted>2015-05-29T16:46:58Z</cp:lastPrinted>
  <dcterms:created xsi:type="dcterms:W3CDTF">2015-10-23T15:53:58Z</dcterms:created>
  <dcterms:modified xsi:type="dcterms:W3CDTF">2017-01-15T11:35:49Z</dcterms:modified>
</cp:coreProperties>
</file>